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256" r:id="rId2"/>
    <p:sldId id="591" r:id="rId3"/>
    <p:sldId id="594" r:id="rId4"/>
    <p:sldId id="534" r:id="rId5"/>
    <p:sldId id="595" r:id="rId6"/>
    <p:sldId id="619" r:id="rId7"/>
    <p:sldId id="620" r:id="rId8"/>
    <p:sldId id="621" r:id="rId9"/>
    <p:sldId id="341" r:id="rId10"/>
    <p:sldId id="622" r:id="rId11"/>
    <p:sldId id="623" r:id="rId12"/>
    <p:sldId id="602" r:id="rId13"/>
    <p:sldId id="423" r:id="rId14"/>
    <p:sldId id="286" r:id="rId15"/>
    <p:sldId id="608" r:id="rId16"/>
    <p:sldId id="536" r:id="rId17"/>
    <p:sldId id="611" r:id="rId18"/>
    <p:sldId id="624" r:id="rId19"/>
    <p:sldId id="386" r:id="rId20"/>
  </p:sldIdLst>
  <p:sldSz cx="9144000" cy="6858000" type="screen4x3"/>
  <p:notesSz cx="6794500" cy="9921875"/>
  <p:defaultTextStyle>
    <a:defPPr>
      <a:defRPr lang="de-DE"/>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a Savvidis" initials="T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80851" autoAdjust="0"/>
  </p:normalViewPr>
  <p:slideViewPr>
    <p:cSldViewPr>
      <p:cViewPr varScale="1">
        <p:scale>
          <a:sx n="113" d="100"/>
          <a:sy n="113" d="100"/>
        </p:scale>
        <p:origin x="15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2944486" cy="49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12" tIns="47756" rIns="95512" bIns="47756" numCol="1" anchor="t" anchorCtr="0" compatLnSpc="1">
            <a:prstTxWarp prst="textNoShape">
              <a:avLst/>
            </a:prstTxWarp>
          </a:bodyPr>
          <a:lstStyle>
            <a:lvl1pPr defTabSz="955236">
              <a:defRPr sz="1300">
                <a:latin typeface="Arial" charset="0"/>
              </a:defRPr>
            </a:lvl1pPr>
          </a:lstStyle>
          <a:p>
            <a:endParaRPr lang="de-DE"/>
          </a:p>
        </p:txBody>
      </p:sp>
      <p:sp>
        <p:nvSpPr>
          <p:cNvPr id="61443" name="Rectangle 3"/>
          <p:cNvSpPr>
            <a:spLocks noGrp="1" noChangeArrowheads="1"/>
          </p:cNvSpPr>
          <p:nvPr>
            <p:ph type="dt" idx="1"/>
          </p:nvPr>
        </p:nvSpPr>
        <p:spPr bwMode="auto">
          <a:xfrm>
            <a:off x="3848496" y="1"/>
            <a:ext cx="2944486" cy="49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12" tIns="47756" rIns="95512" bIns="47756" numCol="1" anchor="t" anchorCtr="0" compatLnSpc="1">
            <a:prstTxWarp prst="textNoShape">
              <a:avLst/>
            </a:prstTxWarp>
          </a:bodyPr>
          <a:lstStyle>
            <a:lvl1pPr algn="r" defTabSz="955236">
              <a:defRPr sz="1300">
                <a:latin typeface="Arial" charset="0"/>
              </a:defRPr>
            </a:lvl1pPr>
          </a:lstStyle>
          <a:p>
            <a:endParaRPr lang="de-DE"/>
          </a:p>
        </p:txBody>
      </p:sp>
      <p:sp>
        <p:nvSpPr>
          <p:cNvPr id="61444" name="Rectangle 4"/>
          <p:cNvSpPr>
            <a:spLocks noGrp="1" noRot="1" noChangeAspect="1" noChangeArrowheads="1" noTextEdit="1"/>
          </p:cNvSpPr>
          <p:nvPr>
            <p:ph type="sldImg" idx="2"/>
          </p:nvPr>
        </p:nvSpPr>
        <p:spPr bwMode="auto">
          <a:xfrm>
            <a:off x="917575" y="744538"/>
            <a:ext cx="4959350" cy="37195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679147" y="4712390"/>
            <a:ext cx="5436208" cy="446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12" tIns="47756" rIns="95512" bIns="47756"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1446" name="Rectangle 6"/>
          <p:cNvSpPr>
            <a:spLocks noGrp="1" noChangeArrowheads="1"/>
          </p:cNvSpPr>
          <p:nvPr>
            <p:ph type="ftr" sz="quarter" idx="4"/>
          </p:nvPr>
        </p:nvSpPr>
        <p:spPr bwMode="auto">
          <a:xfrm>
            <a:off x="0" y="9424781"/>
            <a:ext cx="2944486" cy="49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12" tIns="47756" rIns="95512" bIns="47756" numCol="1" anchor="b" anchorCtr="0" compatLnSpc="1">
            <a:prstTxWarp prst="textNoShape">
              <a:avLst/>
            </a:prstTxWarp>
          </a:bodyPr>
          <a:lstStyle>
            <a:lvl1pPr defTabSz="955236">
              <a:defRPr sz="1300">
                <a:latin typeface="Arial" charset="0"/>
              </a:defRPr>
            </a:lvl1pPr>
          </a:lstStyle>
          <a:p>
            <a:endParaRPr lang="de-DE"/>
          </a:p>
        </p:txBody>
      </p:sp>
      <p:sp>
        <p:nvSpPr>
          <p:cNvPr id="61447" name="Rectangle 7"/>
          <p:cNvSpPr>
            <a:spLocks noGrp="1" noChangeArrowheads="1"/>
          </p:cNvSpPr>
          <p:nvPr>
            <p:ph type="sldNum" sz="quarter" idx="5"/>
          </p:nvPr>
        </p:nvSpPr>
        <p:spPr bwMode="auto">
          <a:xfrm>
            <a:off x="3848496" y="9424781"/>
            <a:ext cx="2944486" cy="49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12" tIns="47756" rIns="95512" bIns="47756" numCol="1" anchor="b" anchorCtr="0" compatLnSpc="1">
            <a:prstTxWarp prst="textNoShape">
              <a:avLst/>
            </a:prstTxWarp>
          </a:bodyPr>
          <a:lstStyle>
            <a:lvl1pPr algn="r" defTabSz="955236">
              <a:defRPr sz="1300">
                <a:latin typeface="Arial" charset="0"/>
              </a:defRPr>
            </a:lvl1pPr>
          </a:lstStyle>
          <a:p>
            <a:fld id="{21614085-DE27-4375-AACB-8FF7B4F73B68}" type="slidenum">
              <a:rPr lang="de-DE"/>
              <a:pPr/>
              <a:t>‹Nr.›</a:t>
            </a:fld>
            <a:endParaRPr lang="de-DE"/>
          </a:p>
        </p:txBody>
      </p:sp>
    </p:spTree>
    <p:extLst>
      <p:ext uri="{BB962C8B-B14F-4D97-AF65-F5344CB8AC3E}">
        <p14:creationId xmlns:p14="http://schemas.microsoft.com/office/powerpoint/2010/main" val="28919219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614085-DE27-4375-AACB-8FF7B4F73B68}" type="slidenum">
              <a:rPr lang="de-DE" smtClean="0"/>
              <a:pPr/>
              <a:t>2</a:t>
            </a:fld>
            <a:endParaRPr lang="de-DE"/>
          </a:p>
        </p:txBody>
      </p:sp>
    </p:spTree>
    <p:extLst>
      <p:ext uri="{BB962C8B-B14F-4D97-AF65-F5344CB8AC3E}">
        <p14:creationId xmlns:p14="http://schemas.microsoft.com/office/powerpoint/2010/main" val="426136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17575" y="754063"/>
            <a:ext cx="4959350" cy="3719512"/>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679320" y="4712760"/>
            <a:ext cx="5435280" cy="446472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de-DE" sz="2610" dirty="0">
              <a:latin typeface="Albany" pitchFamily="18"/>
              <a:cs typeface="Tahoma" pitchFamily="2"/>
            </a:endParaRPr>
          </a:p>
        </p:txBody>
      </p:sp>
    </p:spTree>
    <p:extLst>
      <p:ext uri="{BB962C8B-B14F-4D97-AF65-F5344CB8AC3E}">
        <p14:creationId xmlns:p14="http://schemas.microsoft.com/office/powerpoint/2010/main" val="4156627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59350" cy="371951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614085-DE27-4375-AACB-8FF7B4F73B68}" type="slidenum">
              <a:rPr lang="de-DE" smtClean="0"/>
              <a:pPr/>
              <a:t>9</a:t>
            </a:fld>
            <a:endParaRPr lang="de-DE"/>
          </a:p>
        </p:txBody>
      </p:sp>
    </p:spTree>
    <p:extLst>
      <p:ext uri="{BB962C8B-B14F-4D97-AF65-F5344CB8AC3E}">
        <p14:creationId xmlns:p14="http://schemas.microsoft.com/office/powerpoint/2010/main" val="3707882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59350" cy="371951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1614085-DE27-4375-AACB-8FF7B4F73B68}" type="slidenum">
              <a:rPr lang="de-DE" smtClean="0"/>
              <a:pPr/>
              <a:t>10</a:t>
            </a:fld>
            <a:endParaRPr lang="de-DE" dirty="0"/>
          </a:p>
        </p:txBody>
      </p:sp>
    </p:spTree>
    <p:extLst>
      <p:ext uri="{BB962C8B-B14F-4D97-AF65-F5344CB8AC3E}">
        <p14:creationId xmlns:p14="http://schemas.microsoft.com/office/powerpoint/2010/main" val="3802737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59350" cy="3719512"/>
          </a:xfrm>
        </p:spPr>
      </p:sp>
      <p:sp>
        <p:nvSpPr>
          <p:cNvPr id="3" name="Notizenplatzhalter 2"/>
          <p:cNvSpPr>
            <a:spLocks noGrp="1"/>
          </p:cNvSpPr>
          <p:nvPr>
            <p:ph type="body" idx="1"/>
          </p:nvPr>
        </p:nvSpPr>
        <p:spPr/>
        <p:txBody>
          <a:bodyPr/>
          <a:lstStyle/>
          <a:p>
            <a:r>
              <a:rPr lang="de-DE" dirty="0"/>
              <a:t>Ethnisch und religiös fragmentarisierte Bevölkerung; zahlreiche muslimische Flüchtlinge aus Kreta</a:t>
            </a:r>
          </a:p>
        </p:txBody>
      </p:sp>
      <p:sp>
        <p:nvSpPr>
          <p:cNvPr id="4" name="Foliennummernplatzhalter 3"/>
          <p:cNvSpPr>
            <a:spLocks noGrp="1"/>
          </p:cNvSpPr>
          <p:nvPr>
            <p:ph type="sldNum" sz="quarter" idx="10"/>
          </p:nvPr>
        </p:nvSpPr>
        <p:spPr/>
        <p:txBody>
          <a:bodyPr/>
          <a:lstStyle/>
          <a:p>
            <a:fld id="{21614085-DE27-4375-AACB-8FF7B4F73B68}" type="slidenum">
              <a:rPr lang="de-DE" smtClean="0"/>
              <a:pPr/>
              <a:t>14</a:t>
            </a:fld>
            <a:endParaRPr lang="de-DE" dirty="0"/>
          </a:p>
        </p:txBody>
      </p:sp>
    </p:spTree>
    <p:extLst>
      <p:ext uri="{BB962C8B-B14F-4D97-AF65-F5344CB8AC3E}">
        <p14:creationId xmlns:p14="http://schemas.microsoft.com/office/powerpoint/2010/main" val="190113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pPr lvl="0"/>
            <a:r>
              <a:rPr lang="de-DE" noProof="0"/>
              <a:t>Titelmasterformat durch Klicken bearbeiten</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de-DE" noProof="0"/>
              <a:t>Formatvorlage des Untertitelmasters durch Klicken bearbeiten</a:t>
            </a:r>
          </a:p>
        </p:txBody>
      </p:sp>
      <p:sp>
        <p:nvSpPr>
          <p:cNvPr id="5124" name="Rectangle 4"/>
          <p:cNvSpPr>
            <a:spLocks noGrp="1" noChangeArrowheads="1"/>
          </p:cNvSpPr>
          <p:nvPr>
            <p:ph type="dt" sz="quarter" idx="2"/>
          </p:nvPr>
        </p:nvSpPr>
        <p:spPr/>
        <p:txBody>
          <a:bodyPr/>
          <a:lstStyle>
            <a:lvl1pPr>
              <a:defRPr/>
            </a:lvl1pPr>
          </a:lstStyle>
          <a:p>
            <a:endParaRPr lang="de-DE"/>
          </a:p>
        </p:txBody>
      </p:sp>
      <p:sp>
        <p:nvSpPr>
          <p:cNvPr id="5125" name="Rectangle 5"/>
          <p:cNvSpPr>
            <a:spLocks noGrp="1" noChangeArrowheads="1"/>
          </p:cNvSpPr>
          <p:nvPr>
            <p:ph type="ftr" sz="quarter" idx="3"/>
          </p:nvPr>
        </p:nvSpPr>
        <p:spPr/>
        <p:txBody>
          <a:bodyPr/>
          <a:lstStyle>
            <a:lvl1pPr>
              <a:defRPr/>
            </a:lvl1pPr>
          </a:lstStyle>
          <a:p>
            <a:endParaRPr lang="de-DE"/>
          </a:p>
        </p:txBody>
      </p:sp>
      <p:sp>
        <p:nvSpPr>
          <p:cNvPr id="5126" name="Rectangle 6"/>
          <p:cNvSpPr>
            <a:spLocks noGrp="1" noChangeArrowheads="1"/>
          </p:cNvSpPr>
          <p:nvPr>
            <p:ph type="sldNum" sz="quarter" idx="4"/>
          </p:nvPr>
        </p:nvSpPr>
        <p:spPr/>
        <p:txBody>
          <a:bodyPr/>
          <a:lstStyle>
            <a:lvl1pPr>
              <a:defRPr/>
            </a:lvl1pPr>
          </a:lstStyle>
          <a:p>
            <a:fld id="{4438443C-B862-4BA4-B26E-D5AAF69AA9B3}" type="slidenum">
              <a:rPr lang="de-DE"/>
              <a:pPr/>
              <a:t>‹Nr.›</a:t>
            </a:fld>
            <a:endParaRPr lang="de-D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20CBB80-4787-4BF5-A718-5FA4604E8854}" type="slidenum">
              <a:rPr lang="de-DE"/>
              <a:pPr/>
              <a:t>‹Nr.›</a:t>
            </a:fld>
            <a:endParaRPr lang="de-DE"/>
          </a:p>
        </p:txBody>
      </p:sp>
    </p:spTree>
    <p:extLst>
      <p:ext uri="{BB962C8B-B14F-4D97-AF65-F5344CB8AC3E}">
        <p14:creationId xmlns:p14="http://schemas.microsoft.com/office/powerpoint/2010/main" val="4108329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81000"/>
            <a:ext cx="20574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381000"/>
            <a:ext cx="6019800" cy="57150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C45E74B3-A7ED-4795-A844-B0706AA67CCF}" type="slidenum">
              <a:rPr lang="de-DE"/>
              <a:pPr/>
              <a:t>‹Nr.›</a:t>
            </a:fld>
            <a:endParaRPr lang="de-DE"/>
          </a:p>
        </p:txBody>
      </p:sp>
    </p:spTree>
    <p:extLst>
      <p:ext uri="{BB962C8B-B14F-4D97-AF65-F5344CB8AC3E}">
        <p14:creationId xmlns:p14="http://schemas.microsoft.com/office/powerpoint/2010/main" val="1024680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a:t>Titelmasterformat durch Klicken bearbeiten</a:t>
            </a:r>
          </a:p>
        </p:txBody>
      </p:sp>
      <p:sp>
        <p:nvSpPr>
          <p:cNvPr id="3" name="Textplatzhalter 2"/>
          <p:cNvSpPr>
            <a:spLocks noGrp="1"/>
          </p:cNvSpPr>
          <p:nvPr>
            <p:ph type="body" sz="half" idx="1"/>
          </p:nvPr>
        </p:nvSpPr>
        <p:spPr>
          <a:xfrm>
            <a:off x="457200" y="1981200"/>
            <a:ext cx="40386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40386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245225"/>
            <a:ext cx="2133600" cy="476250"/>
          </a:xfrm>
        </p:spPr>
        <p:txBody>
          <a:bodyPr/>
          <a:lstStyle>
            <a:lvl1pPr>
              <a:defRPr/>
            </a:lvl1pPr>
          </a:lstStyle>
          <a:p>
            <a:endParaRPr lang="de-DE"/>
          </a:p>
        </p:txBody>
      </p:sp>
      <p:sp>
        <p:nvSpPr>
          <p:cNvPr id="6" name="Fußzeilenplatzhalter 5"/>
          <p:cNvSpPr>
            <a:spLocks noGrp="1"/>
          </p:cNvSpPr>
          <p:nvPr>
            <p:ph type="ftr" sz="quarter" idx="11"/>
          </p:nvPr>
        </p:nvSpPr>
        <p:spPr>
          <a:xfrm>
            <a:off x="3124200" y="6245225"/>
            <a:ext cx="2895600" cy="476250"/>
          </a:xfrm>
        </p:spPr>
        <p:txBody>
          <a:bodyPr/>
          <a:lstStyle>
            <a:lvl1pPr>
              <a:defRPr/>
            </a:lvl1pPr>
          </a:lstStyle>
          <a:p>
            <a:endParaRPr lang="de-DE"/>
          </a:p>
        </p:txBody>
      </p:sp>
      <p:sp>
        <p:nvSpPr>
          <p:cNvPr id="7" name="Foliennummernplatzhalter 6"/>
          <p:cNvSpPr>
            <a:spLocks noGrp="1"/>
          </p:cNvSpPr>
          <p:nvPr>
            <p:ph type="sldNum" sz="quarter" idx="12"/>
          </p:nvPr>
        </p:nvSpPr>
        <p:spPr>
          <a:xfrm>
            <a:off x="6553200" y="6245225"/>
            <a:ext cx="2133600" cy="476250"/>
          </a:xfrm>
        </p:spPr>
        <p:txBody>
          <a:bodyPr/>
          <a:lstStyle>
            <a:lvl1pPr>
              <a:defRPr/>
            </a:lvl1pPr>
          </a:lstStyle>
          <a:p>
            <a:fld id="{58DE3584-E138-4A48-8D67-0ABA55619520}" type="slidenum">
              <a:rPr lang="de-DE"/>
              <a:pPr/>
              <a:t>‹Nr.›</a:t>
            </a:fld>
            <a:endParaRPr lang="de-DE"/>
          </a:p>
        </p:txBody>
      </p:sp>
    </p:spTree>
    <p:extLst>
      <p:ext uri="{BB962C8B-B14F-4D97-AF65-F5344CB8AC3E}">
        <p14:creationId xmlns:p14="http://schemas.microsoft.com/office/powerpoint/2010/main" val="36754055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a:t>Titelmasterformat durch Klicken bearbeiten</a:t>
            </a:r>
          </a:p>
        </p:txBody>
      </p:sp>
      <p:sp>
        <p:nvSpPr>
          <p:cNvPr id="3" name="ClipArt-Platzhalter 2"/>
          <p:cNvSpPr>
            <a:spLocks noGrp="1"/>
          </p:cNvSpPr>
          <p:nvPr>
            <p:ph type="clipArt" sz="half" idx="1"/>
          </p:nvPr>
        </p:nvSpPr>
        <p:spPr>
          <a:xfrm>
            <a:off x="457200" y="1981200"/>
            <a:ext cx="4038600" cy="4114800"/>
          </a:xfrm>
        </p:spPr>
        <p:txBody>
          <a:bodyPr/>
          <a:lstStyle/>
          <a:p>
            <a:endParaRPr lang="de-DE"/>
          </a:p>
        </p:txBody>
      </p:sp>
      <p:sp>
        <p:nvSpPr>
          <p:cNvPr id="4" name="Textplatzhalter 3"/>
          <p:cNvSpPr>
            <a:spLocks noGrp="1"/>
          </p:cNvSpPr>
          <p:nvPr>
            <p:ph type="body" sz="half" idx="2"/>
          </p:nvPr>
        </p:nvSpPr>
        <p:spPr>
          <a:xfrm>
            <a:off x="4648200" y="1981200"/>
            <a:ext cx="40386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245225"/>
            <a:ext cx="2133600" cy="476250"/>
          </a:xfrm>
        </p:spPr>
        <p:txBody>
          <a:bodyPr/>
          <a:lstStyle>
            <a:lvl1pPr>
              <a:defRPr/>
            </a:lvl1pPr>
          </a:lstStyle>
          <a:p>
            <a:endParaRPr lang="de-DE"/>
          </a:p>
        </p:txBody>
      </p:sp>
      <p:sp>
        <p:nvSpPr>
          <p:cNvPr id="6" name="Fußzeilenplatzhalter 5"/>
          <p:cNvSpPr>
            <a:spLocks noGrp="1"/>
          </p:cNvSpPr>
          <p:nvPr>
            <p:ph type="ftr" sz="quarter" idx="11"/>
          </p:nvPr>
        </p:nvSpPr>
        <p:spPr>
          <a:xfrm>
            <a:off x="3124200" y="6245225"/>
            <a:ext cx="2895600" cy="476250"/>
          </a:xfrm>
        </p:spPr>
        <p:txBody>
          <a:bodyPr/>
          <a:lstStyle>
            <a:lvl1pPr>
              <a:defRPr/>
            </a:lvl1pPr>
          </a:lstStyle>
          <a:p>
            <a:endParaRPr lang="de-DE"/>
          </a:p>
        </p:txBody>
      </p:sp>
      <p:sp>
        <p:nvSpPr>
          <p:cNvPr id="7" name="Foliennummernplatzhalter 6"/>
          <p:cNvSpPr>
            <a:spLocks noGrp="1"/>
          </p:cNvSpPr>
          <p:nvPr>
            <p:ph type="sldNum" sz="quarter" idx="12"/>
          </p:nvPr>
        </p:nvSpPr>
        <p:spPr>
          <a:xfrm>
            <a:off x="6553200" y="6245225"/>
            <a:ext cx="2133600" cy="476250"/>
          </a:xfrm>
        </p:spPr>
        <p:txBody>
          <a:bodyPr/>
          <a:lstStyle>
            <a:lvl1pPr>
              <a:defRPr/>
            </a:lvl1pPr>
          </a:lstStyle>
          <a:p>
            <a:fld id="{E6AF25F0-D956-4926-B44D-8662186047E4}" type="slidenum">
              <a:rPr lang="de-DE"/>
              <a:pPr/>
              <a:t>‹Nr.›</a:t>
            </a:fld>
            <a:endParaRPr lang="de-DE"/>
          </a:p>
        </p:txBody>
      </p:sp>
    </p:spTree>
    <p:extLst>
      <p:ext uri="{BB962C8B-B14F-4D97-AF65-F5344CB8AC3E}">
        <p14:creationId xmlns:p14="http://schemas.microsoft.com/office/powerpoint/2010/main" val="15347497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2861BE03-D005-4CAA-A698-CC78FE0E7D00}" type="slidenum">
              <a:rPr lang="de-DE"/>
              <a:pPr/>
              <a:t>‹Nr.›</a:t>
            </a:fld>
            <a:endParaRPr lang="de-DE"/>
          </a:p>
        </p:txBody>
      </p:sp>
    </p:spTree>
    <p:extLst>
      <p:ext uri="{BB962C8B-B14F-4D97-AF65-F5344CB8AC3E}">
        <p14:creationId xmlns:p14="http://schemas.microsoft.com/office/powerpoint/2010/main" val="15108198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ADDD573C-5201-4075-BBED-11428557ADBA}" type="slidenum">
              <a:rPr lang="de-DE"/>
              <a:pPr/>
              <a:t>‹Nr.›</a:t>
            </a:fld>
            <a:endParaRPr lang="de-DE"/>
          </a:p>
        </p:txBody>
      </p:sp>
    </p:spTree>
    <p:extLst>
      <p:ext uri="{BB962C8B-B14F-4D97-AF65-F5344CB8AC3E}">
        <p14:creationId xmlns:p14="http://schemas.microsoft.com/office/powerpoint/2010/main" val="42271411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16E71F0A-46CC-4C5F-A660-6F4C7079AC40}" type="slidenum">
              <a:rPr lang="de-DE"/>
              <a:pPr/>
              <a:t>‹Nr.›</a:t>
            </a:fld>
            <a:endParaRPr lang="de-DE"/>
          </a:p>
        </p:txBody>
      </p:sp>
    </p:spTree>
    <p:extLst>
      <p:ext uri="{BB962C8B-B14F-4D97-AF65-F5344CB8AC3E}">
        <p14:creationId xmlns:p14="http://schemas.microsoft.com/office/powerpoint/2010/main" val="28991204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888E0B62-3D06-4B1C-94BD-6F8235291EFB}" type="slidenum">
              <a:rPr lang="de-DE"/>
              <a:pPr/>
              <a:t>‹Nr.›</a:t>
            </a:fld>
            <a:endParaRPr lang="de-DE"/>
          </a:p>
        </p:txBody>
      </p:sp>
    </p:spTree>
    <p:extLst>
      <p:ext uri="{BB962C8B-B14F-4D97-AF65-F5344CB8AC3E}">
        <p14:creationId xmlns:p14="http://schemas.microsoft.com/office/powerpoint/2010/main" val="40053478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F2A86BFD-DF80-4DB8-9C1B-C98709E6F94C}" type="slidenum">
              <a:rPr lang="de-DE"/>
              <a:pPr/>
              <a:t>‹Nr.›</a:t>
            </a:fld>
            <a:endParaRPr lang="de-DE"/>
          </a:p>
        </p:txBody>
      </p:sp>
    </p:spTree>
    <p:extLst>
      <p:ext uri="{BB962C8B-B14F-4D97-AF65-F5344CB8AC3E}">
        <p14:creationId xmlns:p14="http://schemas.microsoft.com/office/powerpoint/2010/main" val="38692338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4D424C16-0B74-405B-A00C-40F1DD31C4C1}" type="slidenum">
              <a:rPr lang="de-DE"/>
              <a:pPr/>
              <a:t>‹Nr.›</a:t>
            </a:fld>
            <a:endParaRPr lang="de-DE"/>
          </a:p>
        </p:txBody>
      </p:sp>
    </p:spTree>
    <p:extLst>
      <p:ext uri="{BB962C8B-B14F-4D97-AF65-F5344CB8AC3E}">
        <p14:creationId xmlns:p14="http://schemas.microsoft.com/office/powerpoint/2010/main" val="6405188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65CF3ECC-62BD-40D2-ADC6-7B96E57659D0}" type="slidenum">
              <a:rPr lang="de-DE"/>
              <a:pPr/>
              <a:t>‹Nr.›</a:t>
            </a:fld>
            <a:endParaRPr lang="de-DE"/>
          </a:p>
        </p:txBody>
      </p:sp>
    </p:spTree>
    <p:extLst>
      <p:ext uri="{BB962C8B-B14F-4D97-AF65-F5344CB8AC3E}">
        <p14:creationId xmlns:p14="http://schemas.microsoft.com/office/powerpoint/2010/main" val="37717915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502C923-C803-4BCC-9D86-615312C8792C}" type="slidenum">
              <a:rPr lang="de-DE"/>
              <a:pPr/>
              <a:t>‹Nr.›</a:t>
            </a:fld>
            <a:endParaRPr lang="de-DE"/>
          </a:p>
        </p:txBody>
      </p:sp>
    </p:spTree>
    <p:extLst>
      <p:ext uri="{BB962C8B-B14F-4D97-AF65-F5344CB8AC3E}">
        <p14:creationId xmlns:p14="http://schemas.microsoft.com/office/powerpoint/2010/main" val="25758741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409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de-DE"/>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de-DE"/>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3B331DEB-93FA-42F0-8347-C933705C3D50}" type="slidenum">
              <a:rPr lang="de-DE"/>
              <a:pPr/>
              <a:t>‹Nr.›</a:t>
            </a:fld>
            <a:endParaRPr lang="de-DE"/>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p:hf sldNum="0"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archive.org/details/blightofasiaacco00hort" TargetMode="External"/><Relationship Id="rId2" Type="http://schemas.openxmlformats.org/officeDocument/2006/relationships/hyperlink" Target="http://en.wikipedia.org/wiki/The_Blight_of_Asi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95963" y="1700213"/>
            <a:ext cx="3348037" cy="1828800"/>
          </a:xfrm>
        </p:spPr>
        <p:txBody>
          <a:bodyPr/>
          <a:lstStyle/>
          <a:p>
            <a:r>
              <a:rPr lang="de-DE" sz="4000" b="1" dirty="0">
                <a:effectLst/>
                <a:latin typeface="Garamond" pitchFamily="18" charset="0"/>
                <a:cs typeface="Calibri" pitchFamily="34" charset="0"/>
              </a:rPr>
              <a:t>Vertreibung und Vernichtung der Griechen Kleinasiens und Anatoliens</a:t>
            </a:r>
            <a:endParaRPr lang="de-DE" sz="2800" b="1" dirty="0">
              <a:effectLst/>
              <a:latin typeface="Garamond" pitchFamily="18" charset="0"/>
              <a:cs typeface="Calibri" pitchFamily="34" charset="0"/>
            </a:endParaRPr>
          </a:p>
        </p:txBody>
      </p:sp>
      <p:sp>
        <p:nvSpPr>
          <p:cNvPr id="2051" name="Rectangle 3"/>
          <p:cNvSpPr>
            <a:spLocks noGrp="1" noChangeArrowheads="1"/>
          </p:cNvSpPr>
          <p:nvPr>
            <p:ph type="subTitle" idx="1"/>
          </p:nvPr>
        </p:nvSpPr>
        <p:spPr>
          <a:xfrm>
            <a:off x="0" y="6237288"/>
            <a:ext cx="9144000" cy="620712"/>
          </a:xfrm>
        </p:spPr>
        <p:txBody>
          <a:bodyPr/>
          <a:lstStyle/>
          <a:p>
            <a:pPr algn="r"/>
            <a:r>
              <a:rPr lang="de-DE" dirty="0">
                <a:effectLst/>
                <a:latin typeface="Calibri" pitchFamily="34" charset="0"/>
                <a:cs typeface="Calibri" pitchFamily="34" charset="0"/>
              </a:rPr>
              <a:t>Prof. h.c. Dr. phil. Tessa Hofmann</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5715000" cy="606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80283"/>
            <a:ext cx="1621016"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style>
          <a:lnRef idx="1">
            <a:schemeClr val="dk1"/>
          </a:lnRef>
          <a:fillRef idx="2">
            <a:schemeClr val="dk1"/>
          </a:fillRef>
          <a:effectRef idx="1">
            <a:schemeClr val="dk1"/>
          </a:effectRef>
          <a:fontRef idx="minor">
            <a:schemeClr val="dk1"/>
          </a:fontRef>
        </p:style>
        <p:txBody>
          <a:bodyPr/>
          <a:lstStyle/>
          <a:p>
            <a:r>
              <a:rPr lang="de-DE" b="1" dirty="0">
                <a:effectLst/>
                <a:latin typeface="Calibri" pitchFamily="34" charset="0"/>
                <a:cs typeface="Calibri" pitchFamily="34" charset="0"/>
              </a:rPr>
              <a:t>1919-1922: Patriotische Banden</a:t>
            </a:r>
          </a:p>
        </p:txBody>
      </p:sp>
      <p:sp>
        <p:nvSpPr>
          <p:cNvPr id="91139" name="Rectangle 3"/>
          <p:cNvSpPr>
            <a:spLocks noGrp="1" noChangeArrowheads="1"/>
          </p:cNvSpPr>
          <p:nvPr>
            <p:ph sz="half" idx="1"/>
          </p:nvPr>
        </p:nvSpPr>
        <p:spPr>
          <a:xfrm>
            <a:off x="457200" y="1844824"/>
            <a:ext cx="6203032" cy="4281339"/>
          </a:xfrm>
          <a:ln>
            <a:solidFill>
              <a:srgbClr val="580000"/>
            </a:solidFill>
          </a:ln>
        </p:spPr>
        <p:txBody>
          <a:bodyPr>
            <a:normAutofit fontScale="92500" lnSpcReduction="10000"/>
          </a:bodyPr>
          <a:lstStyle/>
          <a:p>
            <a:pPr>
              <a:lnSpc>
                <a:spcPct val="90000"/>
              </a:lnSpc>
              <a:buFont typeface="Wingdings" pitchFamily="2" charset="2"/>
              <a:buNone/>
            </a:pPr>
            <a:r>
              <a:rPr lang="de-DE" dirty="0"/>
              <a:t>    </a:t>
            </a:r>
            <a:r>
              <a:rPr lang="de-DE" dirty="0">
                <a:effectLst/>
                <a:latin typeface="Calibri" pitchFamily="34" charset="0"/>
                <a:cs typeface="Calibri" pitchFamily="34" charset="0"/>
              </a:rPr>
              <a:t>„Jeder Bezirk besitzt seine Banditengruppe, die als Patrioten auftreten. Selbst in der Umgebung Konstantinopels bildet bewaffneter Raub eine tägliche Erscheinung. </a:t>
            </a:r>
            <a:r>
              <a:rPr lang="de-DE" b="1" dirty="0">
                <a:solidFill>
                  <a:srgbClr val="FFC000"/>
                </a:solidFill>
                <a:effectLst/>
                <a:latin typeface="Calibri" pitchFamily="34" charset="0"/>
                <a:cs typeface="Calibri" pitchFamily="34" charset="0"/>
              </a:rPr>
              <a:t>Hauptopfer sind natürlich die ungeschützten christlichen Dörfler. Hinter all diesen Elementen des Aufruhrs steckt Mustafa Kemal.</a:t>
            </a:r>
            <a:r>
              <a:rPr lang="de-DE" b="1" dirty="0">
                <a:solidFill>
                  <a:srgbClr val="580000"/>
                </a:solidFill>
                <a:effectLst/>
                <a:latin typeface="Calibri" pitchFamily="34" charset="0"/>
                <a:cs typeface="Calibri" pitchFamily="34" charset="0"/>
              </a:rPr>
              <a:t> </a:t>
            </a:r>
            <a:r>
              <a:rPr lang="de-DE" dirty="0">
                <a:effectLst/>
                <a:latin typeface="Calibri" pitchFamily="34" charset="0"/>
                <a:cs typeface="Calibri" pitchFamily="34" charset="0"/>
              </a:rPr>
              <a:t>… Die </a:t>
            </a:r>
            <a:r>
              <a:rPr lang="en-US" dirty="0">
                <a:effectLst/>
                <a:latin typeface="Calibri" pitchFamily="34" charset="0"/>
                <a:cs typeface="Calibri" pitchFamily="34" charset="0"/>
              </a:rPr>
              <a:t>[osmanische] </a:t>
            </a:r>
            <a:r>
              <a:rPr lang="de-DE" dirty="0">
                <a:effectLst/>
                <a:latin typeface="Calibri" pitchFamily="34" charset="0"/>
                <a:cs typeface="Calibri" pitchFamily="34" charset="0"/>
              </a:rPr>
              <a:t>Regierung kann und will keinen Finger rühren, um den Christen zu helfen.“ </a:t>
            </a:r>
          </a:p>
          <a:p>
            <a:pPr>
              <a:lnSpc>
                <a:spcPct val="90000"/>
              </a:lnSpc>
              <a:buFont typeface="Wingdings" pitchFamily="2" charset="2"/>
              <a:buNone/>
            </a:pPr>
            <a:r>
              <a:rPr lang="de-DE" sz="1600" b="1" dirty="0">
                <a:solidFill>
                  <a:srgbClr val="580000"/>
                </a:solidFill>
                <a:effectLst/>
                <a:latin typeface="Calibri" pitchFamily="34" charset="0"/>
                <a:cs typeface="Calibri" pitchFamily="34" charset="0"/>
              </a:rPr>
              <a:t>        </a:t>
            </a:r>
            <a:r>
              <a:rPr lang="de-DE" sz="1600" b="1" dirty="0">
                <a:solidFill>
                  <a:srgbClr val="FFC000"/>
                </a:solidFill>
                <a:effectLst/>
                <a:latin typeface="Calibri" pitchFamily="34" charset="0"/>
                <a:cs typeface="Calibri" pitchFamily="34" charset="0"/>
              </a:rPr>
              <a:t>John de Robeck, britischer Flottenadmiral und Oberbefehlshaber der alliierten Mittelmeerflotte sowie Alliierter Hochkommissar in Konstantinopel, im November 1919</a:t>
            </a:r>
          </a:p>
        </p:txBody>
      </p:sp>
      <p:pic>
        <p:nvPicPr>
          <p:cNvPr id="3" name="Inhaltsplatzhalter 2"/>
          <p:cNvPicPr>
            <a:picLocks noGrp="1" noChangeAspect="1"/>
          </p:cNvPicPr>
          <p:nvPr>
            <p:ph sz="half" idx="2"/>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092280" y="1844824"/>
            <a:ext cx="1473200" cy="4279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feld 3"/>
          <p:cNvSpPr txBox="1"/>
          <p:nvPr/>
        </p:nvSpPr>
        <p:spPr>
          <a:xfrm>
            <a:off x="6732240" y="6237312"/>
            <a:ext cx="2304256" cy="369332"/>
          </a:xfrm>
          <a:prstGeom prst="rect">
            <a:avLst/>
          </a:prstGeom>
          <a:noFill/>
        </p:spPr>
        <p:txBody>
          <a:bodyPr wrap="square" rtlCol="0">
            <a:spAutoFit/>
          </a:bodyPr>
          <a:lstStyle/>
          <a:p>
            <a:r>
              <a:rPr lang="de-DE" dirty="0"/>
              <a:t>    John de Robeck</a:t>
            </a:r>
          </a:p>
        </p:txBody>
      </p:sp>
    </p:spTree>
    <p:extLst>
      <p:ext uri="{BB962C8B-B14F-4D97-AF65-F5344CB8AC3E}">
        <p14:creationId xmlns:p14="http://schemas.microsoft.com/office/powerpoint/2010/main" val="236372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1557338"/>
          </a:xfrm>
        </p:spPr>
        <p:txBody>
          <a:bodyPr>
            <a:normAutofit fontScale="90000"/>
          </a:bodyPr>
          <a:lstStyle/>
          <a:p>
            <a:r>
              <a:rPr lang="de-DE" sz="4000" dirty="0">
                <a:effectLst/>
                <a:latin typeface="Calibri" pitchFamily="34" charset="0"/>
                <a:cs typeface="Calibri" pitchFamily="34" charset="0"/>
              </a:rPr>
              <a:t>Irreguläre Kämpfer  in Westanatolien (</a:t>
            </a:r>
            <a:r>
              <a:rPr lang="de-DE" sz="4000" dirty="0" err="1">
                <a:effectLst/>
                <a:latin typeface="Calibri" pitchFamily="34" charset="0"/>
                <a:cs typeface="Calibri" pitchFamily="34" charset="0"/>
              </a:rPr>
              <a:t>Zeybeks</a:t>
            </a:r>
            <a:r>
              <a:rPr lang="de-DE" sz="4000" dirty="0">
                <a:effectLst/>
                <a:latin typeface="Calibri" pitchFamily="34" charset="0"/>
                <a:cs typeface="Calibri" pitchFamily="34" charset="0"/>
              </a:rPr>
              <a:t>) und Pontos (çeteler): </a:t>
            </a:r>
            <a:br>
              <a:rPr lang="de-DE" sz="4000" dirty="0">
                <a:effectLst/>
                <a:latin typeface="Calibri" pitchFamily="34" charset="0"/>
                <a:cs typeface="Calibri" pitchFamily="34" charset="0"/>
              </a:rPr>
            </a:br>
            <a:r>
              <a:rPr lang="de-DE" sz="3100" dirty="0">
                <a:effectLst/>
                <a:latin typeface="Calibri" pitchFamily="34" charset="0"/>
                <a:cs typeface="Calibri" pitchFamily="34" charset="0"/>
              </a:rPr>
              <a:t>Gegen die alliierten Besatzer und christliche Mitbürger</a:t>
            </a:r>
          </a:p>
        </p:txBody>
      </p:sp>
      <p:sp>
        <p:nvSpPr>
          <p:cNvPr id="57352" name="Rectangle 8"/>
          <p:cNvSpPr>
            <a:spLocks noGrp="1" noChangeArrowheads="1"/>
          </p:cNvSpPr>
          <p:nvPr>
            <p:ph type="body" idx="1"/>
          </p:nvPr>
        </p:nvSpPr>
        <p:spPr>
          <a:xfrm>
            <a:off x="-324544" y="6034088"/>
            <a:ext cx="6668194" cy="823912"/>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a:lnSpc>
                <a:spcPct val="80000"/>
              </a:lnSpc>
              <a:buNone/>
            </a:pPr>
            <a:r>
              <a:rPr lang="de-DE" sz="1800" b="1" dirty="0">
                <a:effectLst/>
                <a:latin typeface="Calibri" pitchFamily="34" charset="0"/>
                <a:cs typeface="Calibri" pitchFamily="34" charset="0"/>
              </a:rPr>
              <a:t>       Oben links: Ali Efe („ehrenhafter Mensch“, „älterer Bruder“; Titel der Anführer von </a:t>
            </a:r>
            <a:r>
              <a:rPr lang="de-DE" sz="1800" b="1" dirty="0" err="1">
                <a:effectLst/>
                <a:latin typeface="Calibri" pitchFamily="34" charset="0"/>
                <a:cs typeface="Calibri" pitchFamily="34" charset="0"/>
              </a:rPr>
              <a:t>Zeybeks</a:t>
            </a:r>
            <a:r>
              <a:rPr lang="de-DE" sz="1800" b="1" dirty="0">
                <a:effectLst/>
                <a:latin typeface="Calibri" pitchFamily="34" charset="0"/>
                <a:cs typeface="Calibri" pitchFamily="34" charset="0"/>
              </a:rPr>
              <a:t>) aus Aydin (Ionien); Mitte: Kämpfer aus İzmit-Bahçecik; rechts: </a:t>
            </a:r>
            <a:r>
              <a:rPr lang="x-none" sz="1800" b="1" dirty="0">
                <a:effectLst/>
                <a:latin typeface="Calibri" panose="020F0502020204030204" pitchFamily="34" charset="0"/>
              </a:rPr>
              <a:t>Feridun</a:t>
            </a:r>
            <a:r>
              <a:rPr lang="en-US" sz="1800" b="1" dirty="0" err="1">
                <a:effectLst/>
                <a:latin typeface="Calibri" panose="020F0502020204030204" pitchFamily="34" charset="0"/>
              </a:rPr>
              <a:t>zade</a:t>
            </a:r>
            <a:r>
              <a:rPr lang="en-US" sz="1800" b="1" i="1" dirty="0">
                <a:effectLst/>
                <a:latin typeface="Calibri" panose="020F0502020204030204" pitchFamily="34" charset="0"/>
              </a:rPr>
              <a:t> </a:t>
            </a:r>
            <a:r>
              <a:rPr lang="en-US" sz="1800" b="1" dirty="0">
                <a:effectLst/>
                <a:latin typeface="Calibri" panose="020F0502020204030204" pitchFamily="34" charset="0"/>
              </a:rPr>
              <a:t>(</a:t>
            </a:r>
            <a:r>
              <a:rPr lang="en-US" sz="1800" b="1" dirty="0" err="1">
                <a:effectLst/>
                <a:latin typeface="Calibri" panose="020F0502020204030204" pitchFamily="34" charset="0"/>
              </a:rPr>
              <a:t>Feridunoğlu</a:t>
            </a:r>
            <a:r>
              <a:rPr lang="en-US" sz="1800" b="1" dirty="0">
                <a:effectLst/>
                <a:latin typeface="Calibri" panose="020F0502020204030204" pitchFamily="34" charset="0"/>
              </a:rPr>
              <a:t>)</a:t>
            </a:r>
            <a:r>
              <a:rPr lang="x-none" sz="1800" b="1" dirty="0">
                <a:effectLst/>
                <a:latin typeface="Calibri" panose="020F0502020204030204" pitchFamily="34" charset="0"/>
              </a:rPr>
              <a:t> Osman Ağa alias “Topal</a:t>
            </a:r>
            <a:r>
              <a:rPr lang="de-DE" sz="1800" b="1" dirty="0">
                <a:effectLst/>
                <a:latin typeface="Calibri" panose="020F0502020204030204" pitchFamily="34" charset="0"/>
              </a:rPr>
              <a:t> Osman</a:t>
            </a:r>
            <a:r>
              <a:rPr lang="x-none" sz="1800" b="1" dirty="0">
                <a:effectLst/>
                <a:latin typeface="Calibri" panose="020F0502020204030204" pitchFamily="34" charset="0"/>
              </a:rPr>
              <a:t>”</a:t>
            </a:r>
            <a:r>
              <a:rPr lang="de-DE" sz="1800" b="1" dirty="0">
                <a:effectLst/>
                <a:latin typeface="Calibri" pitchFamily="34" charset="0"/>
                <a:cs typeface="Calibri" pitchFamily="34" charset="0"/>
              </a:rPr>
              <a:t> aus Giresun (Pontos)  </a:t>
            </a:r>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1" y="1552815"/>
            <a:ext cx="2933700" cy="4476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060575"/>
            <a:ext cx="4476750" cy="3105150"/>
          </a:xfrm>
          <a:prstGeom prst="rect">
            <a:avLst/>
          </a:prstGeom>
          <a:ln/>
        </p:spPr>
        <p:style>
          <a:lnRef idx="1">
            <a:schemeClr val="accent1"/>
          </a:lnRef>
          <a:fillRef idx="2">
            <a:schemeClr val="accent1"/>
          </a:fillRef>
          <a:effectRef idx="1">
            <a:schemeClr val="accent1"/>
          </a:effectRef>
          <a:fontRef idx="minor">
            <a:schemeClr val="dk1"/>
          </a:fontRef>
        </p:style>
      </p:pic>
      <p:pic>
        <p:nvPicPr>
          <p:cNvPr id="57354" name="Picture 10"/>
          <p:cNvPicPr>
            <a:picLocks noChangeAspect="1" noChangeArrowheads="1"/>
          </p:cNvPicPr>
          <p:nvPr/>
        </p:nvPicPr>
        <p:blipFill rotWithShape="1">
          <a:blip r:embed="rId4">
            <a:grayscl/>
            <a:extLst>
              <a:ext uri="{BEBA8EAE-BF5A-486C-A8C5-ECC9F3942E4B}">
                <a14:imgProps xmlns:a14="http://schemas.microsoft.com/office/drawing/2010/main">
                  <a14:imgLayer r:embed="rId5"/>
                </a14:imgProps>
              </a:ext>
              <a:ext uri="{28A0092B-C50C-407E-A947-70E740481C1C}">
                <a14:useLocalDpi xmlns:a14="http://schemas.microsoft.com/office/drawing/2010/main" val="0"/>
              </a:ext>
            </a:extLst>
          </a:blip>
          <a:srcRect l="-171" r="171" b="2850"/>
          <a:stretch/>
        </p:blipFill>
        <p:spPr bwMode="auto">
          <a:xfrm>
            <a:off x="6343650" y="2777218"/>
            <a:ext cx="2800350" cy="40807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0673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0"/>
            <a:ext cx="9144000" cy="1220788"/>
          </a:xfrm>
        </p:spPr>
        <p:txBody>
          <a:bodyPr/>
          <a:lstStyle/>
          <a:p>
            <a:pPr algn="l"/>
            <a:r>
              <a:rPr lang="de-DE" sz="2800" b="1" dirty="0">
                <a:effectLst/>
                <a:latin typeface="Calibri" pitchFamily="34" charset="0"/>
                <a:cs typeface="Calibri" pitchFamily="34" charset="0"/>
              </a:rPr>
              <a:t>Mustafa Kemal „Atatürk“: Kriegsheld (Gazi) und Gründer der Türkischen Republik</a:t>
            </a:r>
            <a:r>
              <a:rPr lang="de-DE" sz="3600" b="1" dirty="0">
                <a:effectLst/>
                <a:latin typeface="Calibri" pitchFamily="34" charset="0"/>
                <a:cs typeface="Calibri" pitchFamily="34" charset="0"/>
              </a:rPr>
              <a:t>  </a:t>
            </a:r>
          </a:p>
        </p:txBody>
      </p:sp>
      <p:sp>
        <p:nvSpPr>
          <p:cNvPr id="55304" name="Rectangle 8"/>
          <p:cNvSpPr>
            <a:spLocks noGrp="1" noChangeArrowheads="1"/>
          </p:cNvSpPr>
          <p:nvPr>
            <p:ph type="body" idx="4294967295"/>
          </p:nvPr>
        </p:nvSpPr>
        <p:spPr>
          <a:xfrm>
            <a:off x="0" y="4941888"/>
            <a:ext cx="4787900" cy="1916112"/>
          </a:xfrm>
        </p:spPr>
        <p:txBody>
          <a:bodyPr/>
          <a:lstStyle/>
          <a:p>
            <a:pPr>
              <a:buNone/>
            </a:pPr>
            <a:r>
              <a:rPr lang="de-DE" sz="2000" b="1" i="1" dirty="0">
                <a:effectLst/>
                <a:latin typeface="Calibri" pitchFamily="34" charset="0"/>
                <a:cs typeface="Calibri" pitchFamily="34" charset="0"/>
              </a:rPr>
              <a:t>Gazi</a:t>
            </a:r>
            <a:r>
              <a:rPr lang="de-DE" sz="2000" dirty="0">
                <a:effectLst/>
                <a:latin typeface="Calibri" pitchFamily="34" charset="0"/>
                <a:cs typeface="Calibri" pitchFamily="34" charset="0"/>
              </a:rPr>
              <a:t> = Krieger und Teilnehmer am Heiligen Krieg gegen Ungläubige (arab. „</a:t>
            </a:r>
            <a:r>
              <a:rPr lang="de-DE" sz="2000" dirty="0" err="1">
                <a:effectLst/>
                <a:latin typeface="Calibri" pitchFamily="34" charset="0"/>
                <a:cs typeface="Calibri" pitchFamily="34" charset="0"/>
              </a:rPr>
              <a:t>Ghazw</a:t>
            </a:r>
            <a:r>
              <a:rPr lang="de-DE" sz="2000" dirty="0">
                <a:effectLst/>
                <a:latin typeface="Calibri" pitchFamily="34" charset="0"/>
                <a:cs typeface="Calibri" pitchFamily="34" charset="0"/>
              </a:rPr>
              <a:t>“). Kemal erhielt den Ehrentitel </a:t>
            </a:r>
            <a:r>
              <a:rPr lang="de-DE" sz="2000" i="1" dirty="0">
                <a:effectLst/>
                <a:latin typeface="Calibri" pitchFamily="34" charset="0"/>
                <a:cs typeface="Calibri" pitchFamily="34" charset="0"/>
              </a:rPr>
              <a:t>Gazi</a:t>
            </a:r>
            <a:r>
              <a:rPr lang="de-DE" sz="2000" dirty="0">
                <a:effectLst/>
                <a:latin typeface="Calibri" pitchFamily="34" charset="0"/>
                <a:cs typeface="Calibri" pitchFamily="34" charset="0"/>
              </a:rPr>
              <a:t> für seinen Sieg über die Hellenischen Streitkräfte 1922. </a:t>
            </a:r>
          </a:p>
          <a:p>
            <a:pPr>
              <a:buFont typeface="Wingdings" pitchFamily="2" charset="2"/>
              <a:buNone/>
            </a:pPr>
            <a:endParaRPr lang="de-DE" sz="2000" dirty="0">
              <a:effectLst/>
              <a:latin typeface="Calibri" pitchFamily="34" charset="0"/>
              <a:cs typeface="Calibri" pitchFamily="34" charset="0"/>
            </a:endParaRPr>
          </a:p>
        </p:txBody>
      </p:sp>
      <p:pic>
        <p:nvPicPr>
          <p:cNvPr id="553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863" y="768350"/>
            <a:ext cx="4275137" cy="60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294322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3131840" y="1700808"/>
            <a:ext cx="1584176" cy="923330"/>
          </a:xfrm>
          <a:prstGeom prst="rect">
            <a:avLst/>
          </a:prstGeom>
          <a:noFill/>
        </p:spPr>
        <p:txBody>
          <a:bodyPr wrap="square" rtlCol="0">
            <a:spAutoFit/>
          </a:bodyPr>
          <a:lstStyle/>
          <a:p>
            <a:r>
              <a:rPr lang="de-DE" dirty="0"/>
              <a:t>Links: In Samsun, 1919</a:t>
            </a:r>
          </a:p>
        </p:txBody>
      </p:sp>
    </p:spTree>
    <p:extLst>
      <p:ext uri="{BB962C8B-B14F-4D97-AF65-F5344CB8AC3E}">
        <p14:creationId xmlns:p14="http://schemas.microsoft.com/office/powerpoint/2010/main" val="34710886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de-DE" sz="3600" dirty="0">
                <a:effectLst/>
                <a:latin typeface="Calibri" pitchFamily="34" charset="0"/>
                <a:cs typeface="Calibri" pitchFamily="34" charset="0"/>
              </a:rPr>
              <a:t>Enthauptet, zerstückelt, erhängt: </a:t>
            </a:r>
            <a:br>
              <a:rPr lang="de-DE" sz="3600" dirty="0">
                <a:effectLst/>
                <a:latin typeface="Calibri" pitchFamily="34" charset="0"/>
                <a:cs typeface="Calibri" pitchFamily="34" charset="0"/>
              </a:rPr>
            </a:br>
            <a:r>
              <a:rPr lang="de-DE" sz="3600" dirty="0">
                <a:effectLst/>
                <a:latin typeface="Calibri" pitchFamily="34" charset="0"/>
                <a:cs typeface="Calibri" pitchFamily="34" charset="0"/>
              </a:rPr>
              <a:t>Eine griechische Lehrerin in </a:t>
            </a:r>
            <a:br>
              <a:rPr lang="de-DE" sz="3600" dirty="0">
                <a:effectLst/>
                <a:latin typeface="Calibri" pitchFamily="34" charset="0"/>
                <a:cs typeface="Calibri" pitchFamily="34" charset="0"/>
              </a:rPr>
            </a:br>
            <a:r>
              <a:rPr lang="de-DE" sz="3600" dirty="0">
                <a:effectLst/>
                <a:latin typeface="Calibri" pitchFamily="34" charset="0"/>
                <a:cs typeface="Calibri" pitchFamily="34" charset="0"/>
              </a:rPr>
              <a:t>Nazili (Vilayet Ayd</a:t>
            </a:r>
            <a:r>
              <a:rPr lang="en-US" sz="3600" dirty="0">
                <a:effectLst/>
                <a:latin typeface="Calibri" pitchFamily="34" charset="0"/>
                <a:cs typeface="Calibri" pitchFamily="34" charset="0"/>
              </a:rPr>
              <a:t>ın)</a:t>
            </a:r>
            <a:r>
              <a:rPr lang="de-DE" sz="3600" dirty="0">
                <a:effectLst/>
                <a:latin typeface="Calibri" pitchFamily="34" charset="0"/>
                <a:cs typeface="Calibri" pitchFamily="34" charset="0"/>
              </a:rPr>
              <a:t>, 15. Juni 1920</a:t>
            </a:r>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349500"/>
            <a:ext cx="6019800"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246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0"/>
            <a:ext cx="9144000" cy="1412875"/>
          </a:xfrm>
        </p:spPr>
        <p:txBody>
          <a:bodyPr/>
          <a:lstStyle/>
          <a:p>
            <a:r>
              <a:rPr lang="de-DE" sz="4000" dirty="0">
                <a:effectLst/>
              </a:rPr>
              <a:t>Smyrna: </a:t>
            </a:r>
            <a:br>
              <a:rPr lang="de-DE" sz="4000" dirty="0">
                <a:effectLst/>
              </a:rPr>
            </a:br>
            <a:r>
              <a:rPr lang="de-DE" sz="4000" dirty="0">
                <a:effectLst/>
              </a:rPr>
              <a:t>Ioniens kosmopolitische Kapitale </a:t>
            </a:r>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0213"/>
            <a:ext cx="509587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025" y="3533775"/>
            <a:ext cx="5133975"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9378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9144000" cy="1704975"/>
          </a:xfrm>
        </p:spPr>
        <p:txBody>
          <a:bodyPr/>
          <a:lstStyle/>
          <a:p>
            <a:r>
              <a:rPr lang="de-DE" sz="4000" dirty="0">
                <a:effectLst/>
                <a:latin typeface="Calibri" pitchFamily="34" charset="0"/>
                <a:cs typeface="Calibri" pitchFamily="34" charset="0"/>
              </a:rPr>
              <a:t>September 1922: Der Brand von Smyrna</a:t>
            </a:r>
            <a:r>
              <a:rPr lang="de-DE" dirty="0">
                <a:effectLst/>
                <a:latin typeface="Calibri" pitchFamily="34" charset="0"/>
                <a:cs typeface="Calibri" pitchFamily="34" charset="0"/>
              </a:rPr>
              <a:t> </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2288"/>
            <a:ext cx="9979025"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48733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333375"/>
            <a:ext cx="9144000" cy="1371600"/>
          </a:xfrm>
        </p:spPr>
        <p:txBody>
          <a:bodyPr>
            <a:normAutofit/>
          </a:bodyPr>
          <a:lstStyle/>
          <a:p>
            <a:r>
              <a:rPr lang="de-DE" sz="4000" dirty="0">
                <a:effectLst/>
                <a:latin typeface="Calibri" pitchFamily="34" charset="0"/>
                <a:cs typeface="Calibri" pitchFamily="34" charset="0"/>
              </a:rPr>
              <a:t>„Zwischen Feuer, Schwert und Wasser“:</a:t>
            </a:r>
            <a:br>
              <a:rPr lang="de-DE" sz="4000" dirty="0">
                <a:effectLst/>
                <a:latin typeface="Calibri" pitchFamily="34" charset="0"/>
                <a:cs typeface="Calibri" pitchFamily="34" charset="0"/>
              </a:rPr>
            </a:br>
            <a:r>
              <a:rPr lang="de-DE" sz="4000" dirty="0">
                <a:effectLst/>
                <a:latin typeface="Calibri" pitchFamily="34" charset="0"/>
                <a:cs typeface="Calibri" pitchFamily="34" charset="0"/>
              </a:rPr>
              <a:t>Am Kai von Smyrna </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989138"/>
            <a:ext cx="7686675" cy="447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16894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333375"/>
            <a:ext cx="9144000" cy="1371600"/>
          </a:xfrm>
        </p:spPr>
        <p:txBody>
          <a:bodyPr>
            <a:normAutofit fontScale="90000"/>
          </a:bodyPr>
          <a:lstStyle/>
          <a:p>
            <a:r>
              <a:rPr lang="de-DE" sz="3600" dirty="0">
                <a:effectLst/>
                <a:latin typeface="Calibri" pitchFamily="34" charset="0"/>
                <a:cs typeface="Calibri" pitchFamily="34" charset="0"/>
              </a:rPr>
              <a:t>September 1922: </a:t>
            </a:r>
            <a:br>
              <a:rPr lang="de-DE" sz="3600" dirty="0">
                <a:effectLst/>
                <a:latin typeface="Calibri" pitchFamily="34" charset="0"/>
                <a:cs typeface="Calibri" pitchFamily="34" charset="0"/>
              </a:rPr>
            </a:br>
            <a:r>
              <a:rPr lang="de-DE" sz="3600" dirty="0">
                <a:effectLst/>
                <a:latin typeface="Calibri" pitchFamily="34" charset="0"/>
                <a:cs typeface="Calibri" pitchFamily="34" charset="0"/>
              </a:rPr>
              <a:t>Deportation griechischer Männer </a:t>
            </a:r>
            <a:br>
              <a:rPr lang="de-DE" sz="3600" dirty="0">
                <a:effectLst/>
                <a:latin typeface="Calibri" pitchFamily="34" charset="0"/>
                <a:cs typeface="Calibri" pitchFamily="34" charset="0"/>
              </a:rPr>
            </a:br>
            <a:r>
              <a:rPr lang="de-DE" sz="3600" dirty="0">
                <a:effectLst/>
                <a:latin typeface="Calibri" pitchFamily="34" charset="0"/>
                <a:cs typeface="Calibri" pitchFamily="34" charset="0"/>
              </a:rPr>
              <a:t>zur Zwangsarbeit ins Landesinnere</a:t>
            </a:r>
            <a:r>
              <a:rPr lang="de-DE" sz="4000" dirty="0">
                <a:effectLst/>
                <a:latin typeface="Calibri" pitchFamily="34" charset="0"/>
                <a:cs typeface="Calibri" pitchFamily="34" charset="0"/>
              </a:rPr>
              <a:t>  </a:t>
            </a:r>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205038"/>
            <a:ext cx="57150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386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5BC8E28-3DA6-496D-A0D0-115C9A264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07950"/>
            <a:ext cx="5715000" cy="6642100"/>
          </a:xfrm>
          <a:prstGeom prst="rect">
            <a:avLst/>
          </a:prstGeom>
        </p:spPr>
      </p:pic>
    </p:spTree>
    <p:extLst>
      <p:ext uri="{BB962C8B-B14F-4D97-AF65-F5344CB8AC3E}">
        <p14:creationId xmlns:p14="http://schemas.microsoft.com/office/powerpoint/2010/main" val="33393176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620688"/>
          </a:xfrm>
        </p:spPr>
        <p:txBody>
          <a:bodyPr>
            <a:normAutofit fontScale="90000"/>
          </a:bodyPr>
          <a:lstStyle/>
          <a:p>
            <a:r>
              <a:rPr lang="de-DE" sz="3600" dirty="0">
                <a:effectLst/>
              </a:rPr>
              <a:t>Zum Nach- und Weiterlesen</a:t>
            </a:r>
            <a:endParaRPr lang="en-US" sz="3600" dirty="0">
              <a:effectLst/>
            </a:endParaRPr>
          </a:p>
        </p:txBody>
      </p:sp>
      <p:sp>
        <p:nvSpPr>
          <p:cNvPr id="3" name="Inhaltsplatzhalter 2"/>
          <p:cNvSpPr>
            <a:spLocks noGrp="1"/>
          </p:cNvSpPr>
          <p:nvPr>
            <p:ph idx="1"/>
          </p:nvPr>
        </p:nvSpPr>
        <p:spPr>
          <a:xfrm>
            <a:off x="0" y="620688"/>
            <a:ext cx="9144000" cy="6120680"/>
          </a:xfrm>
        </p:spPr>
        <p:txBody>
          <a:bodyPr>
            <a:noAutofit/>
          </a:bodyPr>
          <a:lstStyle/>
          <a:p>
            <a:pPr>
              <a:buClr>
                <a:srgbClr val="FFFF00"/>
              </a:buClr>
              <a:buFont typeface="Wingdings" pitchFamily="2" charset="2"/>
              <a:buChar char="Ø"/>
            </a:pPr>
            <a:r>
              <a:rPr lang="de-DE" sz="1600" dirty="0">
                <a:effectLst/>
                <a:latin typeface="Calibri" pitchFamily="34" charset="0"/>
                <a:cs typeface="Calibri" pitchFamily="34" charset="0"/>
              </a:rPr>
              <a:t>Greek Genocide Resource Center: </a:t>
            </a:r>
            <a:r>
              <a:rPr lang="de-DE" sz="1600" dirty="0">
                <a:solidFill>
                  <a:srgbClr val="FFC000"/>
                </a:solidFill>
                <a:effectLst/>
                <a:latin typeface="Calibri" pitchFamily="34" charset="0"/>
                <a:cs typeface="Calibri" pitchFamily="34" charset="0"/>
              </a:rPr>
              <a:t>https://www.greek-genocide.net/</a:t>
            </a:r>
            <a:endParaRPr lang="de-DE" sz="1600" u="sng" dirty="0">
              <a:solidFill>
                <a:srgbClr val="FFC000"/>
              </a:solidFill>
              <a:effectLst/>
              <a:latin typeface="Calibri" pitchFamily="34" charset="0"/>
              <a:cs typeface="Calibri" pitchFamily="34" charset="0"/>
            </a:endParaRPr>
          </a:p>
          <a:p>
            <a:pPr>
              <a:buClr>
                <a:srgbClr val="FFFF00"/>
              </a:buClr>
              <a:buFont typeface="Wingdings" pitchFamily="2" charset="2"/>
              <a:buChar char="Ø"/>
            </a:pPr>
            <a:r>
              <a:rPr lang="de-DE" sz="1600" dirty="0">
                <a:effectLst/>
                <a:latin typeface="Calibri" pitchFamily="34" charset="0"/>
                <a:cs typeface="Calibri" pitchFamily="34" charset="0"/>
              </a:rPr>
              <a:t>Halo, Thea: Not Even </a:t>
            </a:r>
            <a:r>
              <a:rPr lang="de-DE" sz="1600" dirty="0" err="1">
                <a:effectLst/>
                <a:latin typeface="Calibri" pitchFamily="34" charset="0"/>
                <a:cs typeface="Calibri" pitchFamily="34" charset="0"/>
              </a:rPr>
              <a:t>My</a:t>
            </a:r>
            <a:r>
              <a:rPr lang="de-DE" sz="1600" dirty="0">
                <a:effectLst/>
                <a:latin typeface="Calibri" pitchFamily="34" charset="0"/>
                <a:cs typeface="Calibri" pitchFamily="34" charset="0"/>
              </a:rPr>
              <a:t> Name: A True Story. </a:t>
            </a:r>
            <a:r>
              <a:rPr lang="de-DE" sz="1600" dirty="0" err="1">
                <a:effectLst/>
                <a:latin typeface="Calibri" pitchFamily="34" charset="0"/>
                <a:cs typeface="Calibri" pitchFamily="34" charset="0"/>
              </a:rPr>
              <a:t>Picador</a:t>
            </a:r>
            <a:r>
              <a:rPr lang="de-DE" sz="1600" dirty="0">
                <a:effectLst/>
                <a:latin typeface="Calibri" pitchFamily="34" charset="0"/>
                <a:cs typeface="Calibri" pitchFamily="34" charset="0"/>
              </a:rPr>
              <a:t>, 2001. 352 S. </a:t>
            </a:r>
          </a:p>
          <a:p>
            <a:pPr>
              <a:buClr>
                <a:srgbClr val="FFFF00"/>
              </a:buClr>
              <a:buFont typeface="Wingdings" pitchFamily="2" charset="2"/>
              <a:buChar char="Ø"/>
            </a:pPr>
            <a:r>
              <a:rPr lang="en-GB" sz="1600" dirty="0">
                <a:effectLst/>
                <a:latin typeface="Calibri" pitchFamily="34" charset="0"/>
                <a:cs typeface="Calibri" pitchFamily="34" charset="0"/>
              </a:rPr>
              <a:t>Hofmann, Tessa; </a:t>
            </a:r>
            <a:r>
              <a:rPr lang="en-GB" sz="1600" dirty="0" err="1">
                <a:effectLst/>
                <a:latin typeface="Calibri" pitchFamily="34" charset="0"/>
                <a:cs typeface="Calibri" pitchFamily="34" charset="0"/>
              </a:rPr>
              <a:t>Bjørnlund</a:t>
            </a:r>
            <a:r>
              <a:rPr lang="en-GB" sz="1600" dirty="0">
                <a:effectLst/>
                <a:latin typeface="Calibri" pitchFamily="34" charset="0"/>
                <a:cs typeface="Calibri" pitchFamily="34" charset="0"/>
              </a:rPr>
              <a:t>, Matthias; </a:t>
            </a:r>
            <a:r>
              <a:rPr lang="en-GB" sz="1600" dirty="0" err="1">
                <a:effectLst/>
                <a:latin typeface="Calibri" pitchFamily="34" charset="0"/>
                <a:cs typeface="Calibri" pitchFamily="34" charset="0"/>
              </a:rPr>
              <a:t>Meichanetsidis</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Vasileios</a:t>
            </a:r>
            <a:r>
              <a:rPr lang="en-GB" sz="1600" dirty="0">
                <a:effectLst/>
                <a:latin typeface="Calibri" pitchFamily="34" charset="0"/>
                <a:cs typeface="Calibri" pitchFamily="34" charset="0"/>
              </a:rPr>
              <a:t> (eds.): </a:t>
            </a:r>
            <a:r>
              <a:rPr lang="en-US" sz="1600" dirty="0">
                <a:effectLst/>
                <a:latin typeface="Calibri" pitchFamily="34" charset="0"/>
                <a:cs typeface="Calibri" pitchFamily="34" charset="0"/>
              </a:rPr>
              <a:t>Genocide against the Ottoman Greeks: Studies on the State-Sponsored Campaign of Extermination of the Christians of Asia Minor, 1912-1922 and Its Aftermath: History, Law, Memory. Athens: Melissa International Ltd., 2011. 512 S.</a:t>
            </a:r>
          </a:p>
          <a:p>
            <a:pPr>
              <a:buClr>
                <a:srgbClr val="FFFF00"/>
              </a:buClr>
              <a:buFont typeface="Wingdings" pitchFamily="2" charset="2"/>
              <a:buChar char="Ø"/>
            </a:pPr>
            <a:r>
              <a:rPr lang="de-DE" sz="1600" dirty="0">
                <a:effectLst/>
                <a:latin typeface="Calibri" pitchFamily="34" charset="0"/>
                <a:cs typeface="Calibri" pitchFamily="34" charset="0"/>
              </a:rPr>
              <a:t>Hofmann, Tessa (Hg.): Verfolgung, Vertreibung und Vernichtung der Christen im Osmanischen Reich 1912-1922. </a:t>
            </a:r>
            <a:r>
              <a:rPr lang="en-US" sz="1600" dirty="0">
                <a:effectLst/>
                <a:latin typeface="Calibri" pitchFamily="34" charset="0"/>
                <a:cs typeface="Calibri" pitchFamily="34" charset="0"/>
              </a:rPr>
              <a:t>2. </a:t>
            </a:r>
            <a:r>
              <a:rPr lang="en-US" sz="1600" dirty="0" err="1">
                <a:effectLst/>
                <a:latin typeface="Calibri" pitchFamily="34" charset="0"/>
                <a:cs typeface="Calibri" pitchFamily="34" charset="0"/>
              </a:rPr>
              <a:t>Aufl</a:t>
            </a:r>
            <a:r>
              <a:rPr lang="en-US" sz="1600" dirty="0">
                <a:effectLst/>
                <a:latin typeface="Calibri" pitchFamily="34" charset="0"/>
                <a:cs typeface="Calibri" pitchFamily="34" charset="0"/>
              </a:rPr>
              <a:t>. </a:t>
            </a:r>
            <a:r>
              <a:rPr lang="en-US" sz="1600" dirty="0" err="1">
                <a:effectLst/>
                <a:latin typeface="Calibri" pitchFamily="34" charset="0"/>
                <a:cs typeface="Calibri" pitchFamily="34" charset="0"/>
              </a:rPr>
              <a:t>Münster</a:t>
            </a:r>
            <a:r>
              <a:rPr lang="en-US" sz="1600" dirty="0">
                <a:effectLst/>
                <a:latin typeface="Calibri" pitchFamily="34" charset="0"/>
                <a:cs typeface="Calibri" pitchFamily="34" charset="0"/>
              </a:rPr>
              <a:t>: LIT, 2007. (</a:t>
            </a:r>
            <a:r>
              <a:rPr lang="en-US" sz="1600" dirty="0" err="1">
                <a:effectLst/>
                <a:latin typeface="Calibri" pitchFamily="34" charset="0"/>
                <a:cs typeface="Calibri" pitchFamily="34" charset="0"/>
              </a:rPr>
              <a:t>Studien</a:t>
            </a:r>
            <a:r>
              <a:rPr lang="en-US" sz="1600" dirty="0">
                <a:effectLst/>
                <a:latin typeface="Calibri" pitchFamily="34" charset="0"/>
                <a:cs typeface="Calibri" pitchFamily="34" charset="0"/>
              </a:rPr>
              <a:t> </a:t>
            </a:r>
            <a:r>
              <a:rPr lang="en-US" sz="1600" dirty="0" err="1">
                <a:effectLst/>
                <a:latin typeface="Calibri" pitchFamily="34" charset="0"/>
                <a:cs typeface="Calibri" pitchFamily="34" charset="0"/>
              </a:rPr>
              <a:t>zur</a:t>
            </a:r>
            <a:r>
              <a:rPr lang="en-US" sz="1600" dirty="0">
                <a:effectLst/>
                <a:latin typeface="Calibri" pitchFamily="34" charset="0"/>
                <a:cs typeface="Calibri" pitchFamily="34" charset="0"/>
              </a:rPr>
              <a:t> </a:t>
            </a:r>
            <a:r>
              <a:rPr lang="en-US" sz="1600" dirty="0" err="1">
                <a:effectLst/>
                <a:latin typeface="Calibri" pitchFamily="34" charset="0"/>
                <a:cs typeface="Calibri" pitchFamily="34" charset="0"/>
              </a:rPr>
              <a:t>Orientalischen</a:t>
            </a:r>
            <a:r>
              <a:rPr lang="en-US" sz="1600" dirty="0">
                <a:effectLst/>
                <a:latin typeface="Calibri" pitchFamily="34" charset="0"/>
                <a:cs typeface="Calibri" pitchFamily="34" charset="0"/>
              </a:rPr>
              <a:t> </a:t>
            </a:r>
            <a:r>
              <a:rPr lang="en-US" sz="1600" dirty="0" err="1">
                <a:effectLst/>
                <a:latin typeface="Calibri" pitchFamily="34" charset="0"/>
                <a:cs typeface="Calibri" pitchFamily="34" charset="0"/>
              </a:rPr>
              <a:t>Kirchengeschichte</a:t>
            </a:r>
            <a:r>
              <a:rPr lang="en-US" sz="1600" dirty="0">
                <a:effectLst/>
                <a:latin typeface="Calibri" pitchFamily="34" charset="0"/>
                <a:cs typeface="Calibri" pitchFamily="34" charset="0"/>
              </a:rPr>
              <a:t>. Bd. 32) 253 S. </a:t>
            </a:r>
          </a:p>
          <a:p>
            <a:pPr marL="342900" lvl="0" indent="-342900" algn="just" hangingPunct="0">
              <a:buFont typeface="+mj-lt"/>
              <a:buAutoNum type="arabicPeriod"/>
              <a:tabLst>
                <a:tab pos="495300" algn="l"/>
              </a:tabLst>
            </a:pPr>
            <a:r>
              <a:rPr lang="en-US" sz="1600" dirty="0">
                <a:effectLst/>
                <a:latin typeface="Calibri" pitchFamily="34" charset="0"/>
                <a:cs typeface="Calibri" pitchFamily="34" charset="0"/>
              </a:rPr>
              <a:t>Hofmann, Tessa: Der Genozid an den </a:t>
            </a:r>
            <a:r>
              <a:rPr lang="en-US" sz="1600" dirty="0" err="1">
                <a:effectLst/>
                <a:latin typeface="Calibri" pitchFamily="34" charset="0"/>
                <a:cs typeface="Calibri" pitchFamily="34" charset="0"/>
              </a:rPr>
              <a:t>indigenen</a:t>
            </a:r>
            <a:r>
              <a:rPr lang="en-US" sz="1600" dirty="0">
                <a:effectLst/>
                <a:latin typeface="Calibri" pitchFamily="34" charset="0"/>
                <a:cs typeface="Calibri" pitchFamily="34" charset="0"/>
              </a:rPr>
              <a:t> Christen des Osmanischen </a:t>
            </a:r>
            <a:r>
              <a:rPr lang="en-US" sz="1600" dirty="0" err="1">
                <a:effectLst/>
                <a:latin typeface="Calibri" pitchFamily="34" charset="0"/>
                <a:cs typeface="Calibri" pitchFamily="34" charset="0"/>
              </a:rPr>
              <a:t>Reiches</a:t>
            </a:r>
            <a:r>
              <a:rPr lang="en-US" sz="1600" dirty="0">
                <a:effectLst/>
                <a:latin typeface="Calibri" pitchFamily="34" charset="0"/>
                <a:cs typeface="Calibri" pitchFamily="34" charset="0"/>
              </a:rPr>
              <a:t>: </a:t>
            </a:r>
            <a:r>
              <a:rPr lang="de-DE" sz="1600" dirty="0">
                <a:effectLst/>
                <a:latin typeface="Calibri" panose="020F0502020204030204" pitchFamily="34" charset="0"/>
                <a:ea typeface="Times New Roman" panose="02020603050405020304" pitchFamily="18" charset="0"/>
                <a:cs typeface="Calibri" panose="020F0502020204030204" pitchFamily="34" charset="0"/>
              </a:rPr>
              <a:t>Armenier, Griechen, Syro-Aramäer/Assyrer/Chaldäer; eine ausführliche Dokumentation mit drei Modulen von je neun Unterrichtseinheiten. Weilerswist: Verlag von Hase &amp; Köhler, 2024. 381 S.</a:t>
            </a:r>
          </a:p>
          <a:p>
            <a:pPr>
              <a:buClr>
                <a:srgbClr val="FFFF00"/>
              </a:buClr>
              <a:buFont typeface="Wingdings" pitchFamily="2" charset="2"/>
              <a:buChar char="Ø"/>
            </a:pPr>
            <a:r>
              <a:rPr lang="en-GB" sz="1600" dirty="0">
                <a:effectLst/>
                <a:latin typeface="Calibri" pitchFamily="34" charset="0"/>
                <a:cs typeface="Calibri" pitchFamily="34" charset="0"/>
              </a:rPr>
              <a:t>Horton, George</a:t>
            </a:r>
            <a:r>
              <a:rPr lang="en-GB" sz="1600" u="sng" dirty="0">
                <a:effectLst/>
                <a:latin typeface="Calibri" pitchFamily="34" charset="0"/>
                <a:cs typeface="Calibri" pitchFamily="34" charset="0"/>
              </a:rPr>
              <a:t>: </a:t>
            </a:r>
            <a:r>
              <a:rPr lang="en-GB" sz="1600" u="sng" dirty="0">
                <a:effectLst/>
                <a:latin typeface="Calibri" pitchFamily="34" charset="0"/>
                <a:cs typeface="Calibri" pitchFamily="34" charset="0"/>
                <a:hlinkClick r:id="rId2" tooltip="The Blight of Asia">
                  <a:extLst>
                    <a:ext uri="{A12FA001-AC4F-418D-AE19-62706E023703}">
                      <ahyp:hlinkClr xmlns:ahyp="http://schemas.microsoft.com/office/drawing/2018/hyperlinkcolor" val="tx"/>
                    </a:ext>
                  </a:extLst>
                </a:hlinkClick>
              </a:rPr>
              <a:t>The Blight of Asia</a:t>
            </a:r>
            <a:r>
              <a:rPr lang="en-GB" sz="1600" u="sng" dirty="0">
                <a:effectLst/>
                <a:latin typeface="Calibri" pitchFamily="34" charset="0"/>
                <a:cs typeface="Calibri" pitchFamily="34" charset="0"/>
              </a:rPr>
              <a:t>: </a:t>
            </a:r>
            <a:r>
              <a:rPr lang="en-GB" sz="1600" dirty="0">
                <a:effectLst/>
                <a:latin typeface="Calibri" pitchFamily="34" charset="0"/>
                <a:cs typeface="Calibri" pitchFamily="34" charset="0"/>
              </a:rPr>
              <a:t>An Account of the Systematic Extermination of Christian Populations by Mohammedans and of the Culpability of Certain Great Powers; with the True Story of the Burning of Smyrna. Indianopolis: Bobbs-Merrill Com., 1926. </a:t>
            </a:r>
            <a:r>
              <a:rPr lang="en-GB" sz="1600" dirty="0">
                <a:solidFill>
                  <a:srgbClr val="FFC000"/>
                </a:solidFill>
                <a:effectLst/>
                <a:latin typeface="Calibri" pitchFamily="34" charset="0"/>
                <a:cs typeface="Calibri" pitchFamily="34" charset="0"/>
                <a:hlinkClick r:id="rId3">
                  <a:extLst>
                    <a:ext uri="{A12FA001-AC4F-418D-AE19-62706E023703}">
                      <ahyp:hlinkClr xmlns:ahyp="http://schemas.microsoft.com/office/drawing/2018/hyperlinkcolor" val="tx"/>
                    </a:ext>
                  </a:extLst>
                </a:hlinkClick>
              </a:rPr>
              <a:t>https://archive.org/details/blightofasiaacco00hort</a:t>
            </a:r>
            <a:endParaRPr lang="en-GB" sz="1600" dirty="0">
              <a:solidFill>
                <a:srgbClr val="FFC000"/>
              </a:solidFill>
              <a:effectLst/>
              <a:latin typeface="Calibri" pitchFamily="34" charset="0"/>
              <a:cs typeface="Calibri" pitchFamily="34" charset="0"/>
            </a:endParaRPr>
          </a:p>
          <a:p>
            <a:pPr>
              <a:buClr>
                <a:srgbClr val="FFFF00"/>
              </a:buClr>
              <a:buFont typeface="Wingdings" pitchFamily="2" charset="2"/>
              <a:buChar char="Ø"/>
            </a:pPr>
            <a:r>
              <a:rPr lang="en-GB" sz="1600" dirty="0">
                <a:effectLst/>
                <a:latin typeface="Calibri" pitchFamily="34" charset="0"/>
                <a:cs typeface="Calibri" pitchFamily="34" charset="0"/>
              </a:rPr>
              <a:t>Housepian Dobkin, Marjorie: Smyrna 1922. The Destruction of a City. New York: </a:t>
            </a:r>
            <a:r>
              <a:rPr lang="en-GB" sz="1600" dirty="0" err="1">
                <a:effectLst/>
                <a:latin typeface="Calibri" pitchFamily="34" charset="0"/>
                <a:cs typeface="Calibri" pitchFamily="34" charset="0"/>
              </a:rPr>
              <a:t>Newmark</a:t>
            </a:r>
            <a:r>
              <a:rPr lang="en-GB" sz="1600" dirty="0">
                <a:effectLst/>
                <a:latin typeface="Calibri" pitchFamily="34" charset="0"/>
                <a:cs typeface="Calibri" pitchFamily="34" charset="0"/>
              </a:rPr>
              <a:t> Press, 1998. 280 S.</a:t>
            </a:r>
            <a:endParaRPr lang="en-US" sz="1600" dirty="0">
              <a:effectLst/>
              <a:latin typeface="Calibri" pitchFamily="34" charset="0"/>
              <a:cs typeface="Calibri" pitchFamily="34" charset="0"/>
            </a:endParaRPr>
          </a:p>
          <a:p>
            <a:pPr>
              <a:buClr>
                <a:srgbClr val="FFFF00"/>
              </a:buClr>
              <a:buFont typeface="Wingdings" pitchFamily="2" charset="2"/>
              <a:buChar char="Ø"/>
            </a:pPr>
            <a:r>
              <a:rPr lang="en-GB" sz="1600" dirty="0">
                <a:effectLst/>
                <a:latin typeface="Calibri" pitchFamily="34" charset="0"/>
                <a:cs typeface="Calibri" pitchFamily="34" charset="0"/>
              </a:rPr>
              <a:t>Milton, Giles: Smyrna 1922: Paradise Lost: Smyrna 1922. New York: Basic Books, 2008. 464 S.  </a:t>
            </a:r>
          </a:p>
          <a:p>
            <a:pPr>
              <a:buClr>
                <a:srgbClr val="FFFF00"/>
              </a:buClr>
              <a:buFont typeface="Wingdings" pitchFamily="2" charset="2"/>
              <a:buChar char="Ø"/>
            </a:pPr>
            <a:r>
              <a:rPr lang="en-GB" sz="1600" dirty="0">
                <a:effectLst/>
                <a:latin typeface="Calibri" pitchFamily="34" charset="0"/>
                <a:cs typeface="Calibri" pitchFamily="34" charset="0"/>
              </a:rPr>
              <a:t>Survivor Testimonies of the Greek Genocide. Chicago, Il.: Asia Minor and Pontos Hellenic Research </a:t>
            </a:r>
            <a:r>
              <a:rPr lang="en-GB" sz="1600" dirty="0" err="1">
                <a:effectLst/>
                <a:latin typeface="Calibri" pitchFamily="34" charset="0"/>
                <a:cs typeface="Calibri" pitchFamily="34" charset="0"/>
              </a:rPr>
              <a:t>Center</a:t>
            </a:r>
            <a:r>
              <a:rPr lang="en-GB" sz="1600" dirty="0">
                <a:effectLst/>
                <a:latin typeface="Calibri" pitchFamily="34" charset="0"/>
                <a:cs typeface="Calibri" pitchFamily="34" charset="0"/>
              </a:rPr>
              <a:t>, 2024. 428 S.</a:t>
            </a:r>
            <a:endParaRPr lang="en-US" sz="1600" dirty="0">
              <a:effectLst/>
              <a:latin typeface="Calibri" pitchFamily="34" charset="0"/>
              <a:cs typeface="Calibri" pitchFamily="34" charset="0"/>
            </a:endParaRPr>
          </a:p>
          <a:p>
            <a:pPr>
              <a:buClr>
                <a:srgbClr val="FFFF00"/>
              </a:buClr>
              <a:buFont typeface="Wingdings" pitchFamily="2" charset="2"/>
              <a:buChar char="Ø"/>
            </a:pPr>
            <a:r>
              <a:rPr lang="de-DE" sz="1600" dirty="0" err="1">
                <a:effectLst/>
                <a:latin typeface="Calibri" pitchFamily="34" charset="0"/>
                <a:cs typeface="Calibri" pitchFamily="34" charset="0"/>
              </a:rPr>
              <a:t>Sakayan</a:t>
            </a:r>
            <a:r>
              <a:rPr lang="de-DE" sz="1600" dirty="0">
                <a:effectLst/>
                <a:latin typeface="Calibri" pitchFamily="34" charset="0"/>
                <a:cs typeface="Calibri" pitchFamily="34" charset="0"/>
              </a:rPr>
              <a:t>, Dora (</a:t>
            </a:r>
            <a:r>
              <a:rPr lang="de-DE" sz="1600" dirty="0" err="1">
                <a:effectLst/>
                <a:latin typeface="Calibri" pitchFamily="34" charset="0"/>
                <a:cs typeface="Calibri" pitchFamily="34" charset="0"/>
              </a:rPr>
              <a:t>Hg</a:t>
            </a:r>
            <a:r>
              <a:rPr lang="de-DE" sz="1600" dirty="0">
                <a:effectLst/>
                <a:latin typeface="Calibri" pitchFamily="34" charset="0"/>
                <a:cs typeface="Calibri" pitchFamily="34" charset="0"/>
              </a:rPr>
              <a:t>.): Smyrna 1922. Das Tagebuch des </a:t>
            </a:r>
            <a:r>
              <a:rPr lang="de-DE" sz="1600" dirty="0" err="1">
                <a:effectLst/>
                <a:latin typeface="Calibri" pitchFamily="34" charset="0"/>
                <a:cs typeface="Calibri" pitchFamily="34" charset="0"/>
              </a:rPr>
              <a:t>Garabed</a:t>
            </a:r>
            <a:r>
              <a:rPr lang="de-DE" sz="1600" dirty="0">
                <a:effectLst/>
                <a:latin typeface="Calibri" pitchFamily="34" charset="0"/>
                <a:cs typeface="Calibri" pitchFamily="34" charset="0"/>
              </a:rPr>
              <a:t> </a:t>
            </a:r>
            <a:r>
              <a:rPr lang="de-DE" sz="1600" dirty="0" err="1">
                <a:effectLst/>
                <a:latin typeface="Calibri" pitchFamily="34" charset="0"/>
                <a:cs typeface="Calibri" pitchFamily="34" charset="0"/>
              </a:rPr>
              <a:t>Hatscherian</a:t>
            </a:r>
            <a:r>
              <a:rPr lang="de-DE" sz="1600" dirty="0">
                <a:effectLst/>
                <a:latin typeface="Calibri" pitchFamily="34" charset="0"/>
                <a:cs typeface="Calibri" pitchFamily="34" charset="0"/>
              </a:rPr>
              <a:t>. Klagenfurt: </a:t>
            </a:r>
            <a:r>
              <a:rPr lang="de-DE" sz="1600" dirty="0" err="1">
                <a:effectLst/>
                <a:latin typeface="Calibri" pitchFamily="34" charset="0"/>
                <a:cs typeface="Calibri" pitchFamily="34" charset="0"/>
              </a:rPr>
              <a:t>Kitab</a:t>
            </a:r>
            <a:r>
              <a:rPr lang="de-DE" sz="1600" dirty="0">
                <a:effectLst/>
                <a:latin typeface="Calibri" pitchFamily="34" charset="0"/>
                <a:cs typeface="Calibri" pitchFamily="34" charset="0"/>
              </a:rPr>
              <a:t>, 2006</a:t>
            </a:r>
          </a:p>
          <a:p>
            <a:pPr>
              <a:buClr>
                <a:srgbClr val="FFFF00"/>
              </a:buClr>
              <a:buFont typeface="Wingdings" pitchFamily="2" charset="2"/>
              <a:buChar char="Ø"/>
            </a:pPr>
            <a:r>
              <a:rPr lang="de-DE" sz="1600" dirty="0" err="1">
                <a:effectLst/>
                <a:latin typeface="Calibri" pitchFamily="34" charset="0"/>
                <a:cs typeface="Calibri" pitchFamily="34" charset="0"/>
              </a:rPr>
              <a:t>Vryonis</a:t>
            </a:r>
            <a:r>
              <a:rPr lang="de-DE" sz="1600" dirty="0">
                <a:effectLst/>
                <a:latin typeface="Calibri" pitchFamily="34" charset="0"/>
                <a:cs typeface="Calibri" pitchFamily="34" charset="0"/>
              </a:rPr>
              <a:t>, </a:t>
            </a:r>
            <a:r>
              <a:rPr lang="de-DE" sz="1600" dirty="0" err="1">
                <a:effectLst/>
                <a:latin typeface="Calibri" pitchFamily="34" charset="0"/>
                <a:cs typeface="Calibri" pitchFamily="34" charset="0"/>
              </a:rPr>
              <a:t>Speros</a:t>
            </a:r>
            <a:r>
              <a:rPr lang="de-DE" sz="1600" dirty="0">
                <a:effectLst/>
                <a:latin typeface="Calibri" pitchFamily="34" charset="0"/>
                <a:cs typeface="Calibri" pitchFamily="34" charset="0"/>
              </a:rPr>
              <a:t> Jr.: September 6, 1955: </a:t>
            </a:r>
            <a:r>
              <a:rPr lang="de-DE" sz="1600" dirty="0" err="1">
                <a:effectLst/>
                <a:latin typeface="Calibri" pitchFamily="34" charset="0"/>
                <a:cs typeface="Calibri" pitchFamily="34" charset="0"/>
              </a:rPr>
              <a:t>Krystallnacht</a:t>
            </a:r>
            <a:r>
              <a:rPr lang="de-DE" sz="1600" dirty="0">
                <a:effectLst/>
                <a:latin typeface="Calibri" pitchFamily="34" charset="0"/>
                <a:cs typeface="Calibri" pitchFamily="34" charset="0"/>
              </a:rPr>
              <a:t> in </a:t>
            </a:r>
            <a:r>
              <a:rPr lang="de-DE" sz="1600" dirty="0" err="1">
                <a:effectLst/>
                <a:latin typeface="Calibri" pitchFamily="34" charset="0"/>
                <a:cs typeface="Calibri" pitchFamily="34" charset="0"/>
              </a:rPr>
              <a:t>Constantinople</a:t>
            </a:r>
            <a:r>
              <a:rPr lang="de-DE" sz="1600" dirty="0">
                <a:effectLst/>
                <a:latin typeface="Calibri" pitchFamily="34" charset="0"/>
                <a:cs typeface="Calibri" pitchFamily="34" charset="0"/>
              </a:rPr>
              <a:t>. „Greek </a:t>
            </a:r>
            <a:r>
              <a:rPr lang="de-DE" sz="1600" dirty="0" err="1">
                <a:effectLst/>
                <a:latin typeface="Calibri" pitchFamily="34" charset="0"/>
                <a:cs typeface="Calibri" pitchFamily="34" charset="0"/>
              </a:rPr>
              <a:t>America</a:t>
            </a:r>
            <a:r>
              <a:rPr lang="de-DE" sz="1600" dirty="0">
                <a:effectLst/>
                <a:latin typeface="Calibri" pitchFamily="34" charset="0"/>
                <a:cs typeface="Calibri" pitchFamily="34" charset="0"/>
              </a:rPr>
              <a:t> Magazine“, September/October 2008. </a:t>
            </a:r>
            <a:endParaRPr lang="en-US" sz="1600" b="1" dirty="0">
              <a:effectLst/>
              <a:latin typeface="Calibri" pitchFamily="34" charset="0"/>
              <a:cs typeface="Calibri" pitchFamily="34" charset="0"/>
            </a:endParaRPr>
          </a:p>
          <a:p>
            <a:pPr>
              <a:buClr>
                <a:srgbClr val="FFFF00"/>
              </a:buClr>
              <a:buFont typeface="Wingdings" pitchFamily="2" charset="2"/>
              <a:buChar char="Ø"/>
            </a:pPr>
            <a:r>
              <a:rPr lang="de-DE" sz="1600" dirty="0">
                <a:effectLst/>
                <a:latin typeface="Calibri" pitchFamily="34" charset="0"/>
                <a:cs typeface="Calibri" pitchFamily="34" charset="0"/>
              </a:rPr>
              <a:t> </a:t>
            </a:r>
            <a:r>
              <a:rPr lang="en-GB" sz="1600" dirty="0" err="1">
                <a:effectLst/>
                <a:latin typeface="Calibri" pitchFamily="34" charset="0"/>
                <a:cs typeface="Calibri" pitchFamily="34" charset="0"/>
              </a:rPr>
              <a:t>Ders</a:t>
            </a:r>
            <a:r>
              <a:rPr lang="en-GB" sz="1600" dirty="0">
                <a:effectLst/>
                <a:latin typeface="Calibri" pitchFamily="34" charset="0"/>
                <a:cs typeface="Calibri" pitchFamily="34" charset="0"/>
              </a:rPr>
              <a:t>.: The Mechanism of Catastrophe: The Turkish Pogrom of September 6-7, 1955, and the Destruction of the Greek Community in Istanbul. </a:t>
            </a:r>
            <a:r>
              <a:rPr lang="de-DE" sz="1600" dirty="0">
                <a:effectLst/>
                <a:latin typeface="Calibri" pitchFamily="34" charset="0"/>
                <a:cs typeface="Calibri" pitchFamily="34" charset="0"/>
              </a:rPr>
              <a:t>New York: </a:t>
            </a:r>
            <a:r>
              <a:rPr lang="de-DE" sz="1600" dirty="0" err="1">
                <a:effectLst/>
                <a:latin typeface="Calibri" pitchFamily="34" charset="0"/>
                <a:cs typeface="Calibri" pitchFamily="34" charset="0"/>
              </a:rPr>
              <a:t>Greekworks</a:t>
            </a:r>
            <a:r>
              <a:rPr lang="de-DE" sz="1600" dirty="0">
                <a:effectLst/>
                <a:latin typeface="Calibri" pitchFamily="34" charset="0"/>
                <a:cs typeface="Calibri" pitchFamily="34" charset="0"/>
              </a:rPr>
              <a:t>, 2005. 659 S.</a:t>
            </a:r>
            <a:endParaRPr lang="en-US" sz="1600" dirty="0">
              <a:effectLst/>
              <a:latin typeface="Calibri" pitchFamily="34" charset="0"/>
              <a:cs typeface="Calibri" pitchFamily="34" charset="0"/>
            </a:endParaRPr>
          </a:p>
          <a:p>
            <a:pPr marL="0" indent="0">
              <a:buNone/>
            </a:pPr>
            <a:r>
              <a:rPr lang="de-DE" sz="1600" dirty="0">
                <a:effectLst/>
                <a:latin typeface="Calibri" pitchFamily="34" charset="0"/>
                <a:cs typeface="Calibri" pitchFamily="34" charset="0"/>
              </a:rPr>
              <a:t> </a:t>
            </a:r>
            <a:endParaRPr lang="en-US" sz="1600" dirty="0">
              <a:effectLst/>
              <a:latin typeface="Calibri" pitchFamily="34" charset="0"/>
              <a:cs typeface="Calibri" pitchFamily="34" charset="0"/>
            </a:endParaRPr>
          </a:p>
          <a:p>
            <a:pPr marL="0" indent="0">
              <a:buNone/>
            </a:pPr>
            <a:r>
              <a:rPr lang="de-DE" sz="1600" dirty="0">
                <a:effectLst/>
                <a:latin typeface="Calibri" pitchFamily="34" charset="0"/>
                <a:cs typeface="Calibri" pitchFamily="34" charset="0"/>
              </a:rPr>
              <a:t> </a:t>
            </a:r>
            <a:endParaRPr lang="en-US" sz="1600" dirty="0">
              <a:effectLst/>
              <a:latin typeface="Calibri" pitchFamily="34" charset="0"/>
              <a:cs typeface="Calibri" pitchFamily="34" charset="0"/>
            </a:endParaRPr>
          </a:p>
          <a:p>
            <a:endParaRPr lang="en-US" sz="1600" dirty="0">
              <a:effectLst/>
              <a:latin typeface="Calibri" pitchFamily="34" charset="0"/>
              <a:cs typeface="Calibri" pitchFamily="34" charset="0"/>
            </a:endParaRPr>
          </a:p>
        </p:txBody>
      </p:sp>
    </p:spTree>
    <p:extLst>
      <p:ext uri="{BB962C8B-B14F-4D97-AF65-F5344CB8AC3E}">
        <p14:creationId xmlns:p14="http://schemas.microsoft.com/office/powerpoint/2010/main" val="170602777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43608" y="249767"/>
            <a:ext cx="7543800" cy="1179513"/>
          </a:xfrm>
        </p:spPr>
        <p:txBody>
          <a:bodyPr/>
          <a:lstStyle/>
          <a:p>
            <a:pPr algn="ctr"/>
            <a:r>
              <a:rPr lang="de-DE" sz="4000" dirty="0">
                <a:solidFill>
                  <a:srgbClr val="FFC000"/>
                </a:solidFill>
                <a:effectLst/>
                <a:latin typeface="Calibri" pitchFamily="34" charset="0"/>
                <a:cs typeface="Calibri" pitchFamily="34" charset="0"/>
              </a:rPr>
              <a:t>1908 - Ein neuer Staat: </a:t>
            </a:r>
            <a:br>
              <a:rPr lang="de-DE" sz="4000" dirty="0">
                <a:solidFill>
                  <a:srgbClr val="FFC000"/>
                </a:solidFill>
                <a:effectLst/>
                <a:latin typeface="Calibri" pitchFamily="34" charset="0"/>
                <a:cs typeface="Calibri" pitchFamily="34" charset="0"/>
              </a:rPr>
            </a:br>
            <a:r>
              <a:rPr lang="de-DE" sz="4000" dirty="0">
                <a:solidFill>
                  <a:srgbClr val="FFC000"/>
                </a:solidFill>
                <a:effectLst/>
                <a:latin typeface="Calibri" pitchFamily="34" charset="0"/>
                <a:cs typeface="Calibri" pitchFamily="34" charset="0"/>
              </a:rPr>
              <a:t>die Türkei der Türken</a:t>
            </a:r>
          </a:p>
        </p:txBody>
      </p:sp>
      <p:sp>
        <p:nvSpPr>
          <p:cNvPr id="89091" name="Rectangle 3"/>
          <p:cNvSpPr>
            <a:spLocks noGrp="1" noChangeArrowheads="1"/>
          </p:cNvSpPr>
          <p:nvPr>
            <p:ph type="body" sz="half" idx="2"/>
          </p:nvPr>
        </p:nvSpPr>
        <p:spPr>
          <a:xfrm>
            <a:off x="3995738" y="1628775"/>
            <a:ext cx="5148262" cy="5229225"/>
          </a:xfrm>
        </p:spPr>
        <p:txBody>
          <a:bodyPr/>
          <a:lstStyle/>
          <a:p>
            <a:pPr>
              <a:buFont typeface="Wingdings" pitchFamily="2" charset="2"/>
              <a:buNone/>
            </a:pPr>
            <a:r>
              <a:rPr lang="de-DE" dirty="0">
                <a:effectLst/>
                <a:latin typeface="Calibri" pitchFamily="34" charset="0"/>
                <a:cs typeface="Calibri" pitchFamily="34" charset="0"/>
              </a:rPr>
              <a:t>Osmanischer Vielvölkerstaat </a:t>
            </a:r>
            <a:r>
              <a:rPr lang="de-DE" dirty="0">
                <a:effectLst/>
                <a:latin typeface="Calibri" pitchFamily="34" charset="0"/>
                <a:cs typeface="Calibri" pitchFamily="34" charset="0"/>
                <a:sym typeface="Symbol" pitchFamily="18" charset="2"/>
              </a:rPr>
              <a:t> Monoethnischer Nationalstaat</a:t>
            </a:r>
          </a:p>
          <a:p>
            <a:pPr eaLnBrk="1" hangingPunct="1">
              <a:defRPr/>
            </a:pPr>
            <a:r>
              <a:rPr lang="de-DE" sz="2200" dirty="0">
                <a:solidFill>
                  <a:srgbClr val="FFC000"/>
                </a:solidFill>
                <a:effectLst/>
                <a:latin typeface="Calibri" panose="020F0502020204030204" pitchFamily="34" charset="0"/>
              </a:rPr>
              <a:t>Vielvölkerstaat </a:t>
            </a:r>
            <a:r>
              <a:rPr lang="de-DE" sz="2200" dirty="0">
                <a:solidFill>
                  <a:srgbClr val="FFC000"/>
                </a:solidFill>
                <a:effectLst/>
                <a:latin typeface="Calibri" panose="020F0502020204030204" pitchFamily="34" charset="0"/>
                <a:sym typeface="Symbol" pitchFamily="18" charset="2"/>
              </a:rPr>
              <a:t></a:t>
            </a:r>
          </a:p>
          <a:p>
            <a:pPr eaLnBrk="1" hangingPunct="1">
              <a:defRPr/>
            </a:pPr>
            <a:r>
              <a:rPr lang="de-DE" sz="2200" dirty="0">
                <a:solidFill>
                  <a:srgbClr val="FFC000"/>
                </a:solidFill>
                <a:effectLst/>
                <a:latin typeface="Calibri" panose="020F0502020204030204" pitchFamily="34" charset="0"/>
                <a:sym typeface="Symbol" pitchFamily="18" charset="2"/>
              </a:rPr>
              <a:t>Monoethnischer Nationalstaat</a:t>
            </a:r>
          </a:p>
          <a:p>
            <a:pPr eaLnBrk="1" hangingPunct="1">
              <a:defRPr/>
            </a:pPr>
            <a:r>
              <a:rPr lang="de-DE" sz="2200" dirty="0" err="1">
                <a:solidFill>
                  <a:srgbClr val="FFC000"/>
                </a:solidFill>
                <a:effectLst/>
                <a:latin typeface="Calibri" panose="020F0502020204030204" pitchFamily="34" charset="0"/>
                <a:sym typeface="Symbol" pitchFamily="18" charset="2"/>
              </a:rPr>
              <a:t>Türkisierung</a:t>
            </a:r>
            <a:r>
              <a:rPr lang="de-DE" sz="2200" dirty="0">
                <a:solidFill>
                  <a:srgbClr val="FFC000"/>
                </a:solidFill>
                <a:effectLst/>
                <a:latin typeface="Calibri" panose="020F0502020204030204" pitchFamily="34" charset="0"/>
                <a:sym typeface="Symbol" pitchFamily="18" charset="2"/>
              </a:rPr>
              <a:t> der Ökonomie</a:t>
            </a:r>
          </a:p>
          <a:p>
            <a:pPr eaLnBrk="1" hangingPunct="1">
              <a:defRPr/>
            </a:pPr>
            <a:r>
              <a:rPr lang="de-DE" sz="2200" dirty="0" err="1">
                <a:solidFill>
                  <a:srgbClr val="FFC000"/>
                </a:solidFill>
                <a:effectLst/>
                <a:latin typeface="Calibri" panose="020F0502020204030204" pitchFamily="34" charset="0"/>
                <a:sym typeface="Symbol" pitchFamily="18" charset="2"/>
              </a:rPr>
              <a:t>Türkisierung</a:t>
            </a:r>
            <a:r>
              <a:rPr lang="de-DE" sz="2200" dirty="0">
                <a:solidFill>
                  <a:srgbClr val="FFC000"/>
                </a:solidFill>
                <a:effectLst/>
                <a:latin typeface="Calibri" panose="020F0502020204030204" pitchFamily="34" charset="0"/>
                <a:sym typeface="Symbol" pitchFamily="18" charset="2"/>
              </a:rPr>
              <a:t> durch: Assimilation, Islamisierung, Zwangsumsiedlung, Zersiedelung (2-10%)</a:t>
            </a:r>
          </a:p>
          <a:p>
            <a:pPr eaLnBrk="1" hangingPunct="1">
              <a:defRPr/>
            </a:pPr>
            <a:r>
              <a:rPr lang="de-DE" sz="2200" dirty="0">
                <a:solidFill>
                  <a:srgbClr val="FFC000"/>
                </a:solidFill>
                <a:effectLst/>
                <a:latin typeface="Calibri" panose="020F0502020204030204" pitchFamily="34" charset="0"/>
                <a:sym typeface="Symbol" pitchFamily="18" charset="2"/>
              </a:rPr>
              <a:t>Vernichtung nicht türkisierbarer (assimilierbarer) Gruppen</a:t>
            </a:r>
          </a:p>
          <a:p>
            <a:pPr>
              <a:buNone/>
              <a:defRPr/>
            </a:pPr>
            <a:r>
              <a:rPr lang="de-DE" sz="2200" dirty="0">
                <a:solidFill>
                  <a:srgbClr val="FFC000"/>
                </a:solidFill>
                <a:latin typeface="Calibri" panose="020F0502020204030204" pitchFamily="34" charset="0"/>
                <a:sym typeface="Symbol" pitchFamily="18" charset="2"/>
              </a:rPr>
              <a:t> </a:t>
            </a:r>
          </a:p>
        </p:txBody>
      </p:sp>
      <p:pic>
        <p:nvPicPr>
          <p:cNvPr id="89092" name="Picture 4" descr="Deportationspläne"/>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395288" y="1844675"/>
            <a:ext cx="3570287" cy="4808538"/>
          </a:xfrm>
        </p:spPr>
      </p:pic>
    </p:spTree>
    <p:custDataLst>
      <p:tags r:id="rId1"/>
    </p:custDataLst>
    <p:extLst>
      <p:ext uri="{BB962C8B-B14F-4D97-AF65-F5344CB8AC3E}">
        <p14:creationId xmlns:p14="http://schemas.microsoft.com/office/powerpoint/2010/main" val="2957233380"/>
      </p:ext>
    </p:extLst>
  </p:cSld>
  <p:clrMapOvr>
    <a:masterClrMapping/>
  </p:clrMapOvr>
  <p:transition spd="slow" advTm="8112">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0" y="0"/>
            <a:ext cx="9143640" cy="1395720"/>
          </a:xfrm>
        </p:spPr>
        <p:style>
          <a:lnRef idx="2">
            <a:schemeClr val="accent2">
              <a:shade val="50000"/>
            </a:schemeClr>
          </a:lnRef>
          <a:fillRef idx="1">
            <a:schemeClr val="accent2"/>
          </a:fillRef>
          <a:effectRef idx="0">
            <a:schemeClr val="accent2"/>
          </a:effectRef>
          <a:fontRef idx="minor">
            <a:schemeClr val="lt1"/>
          </a:fontRef>
        </p:style>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54720" lvl="0" algn="ctr" hangingPunct="1">
              <a:buNone/>
            </a:pPr>
            <a:r>
              <a:rPr lang="de-DE" sz="3200" b="0" dirty="0">
                <a:solidFill>
                  <a:schemeClr val="tx1"/>
                </a:solidFill>
                <a:effectLst/>
                <a:latin typeface="Calibri" pitchFamily="34"/>
              </a:rPr>
              <a:t>Aufbau einer nationalen (“muslimischen”) Volkswirtschaft durch Boykotte, Diskriminierung</a:t>
            </a:r>
            <a:br>
              <a:rPr lang="de-DE" sz="3200" b="0" dirty="0">
                <a:solidFill>
                  <a:schemeClr val="tx1"/>
                </a:solidFill>
                <a:effectLst/>
                <a:latin typeface="Calibri" pitchFamily="34"/>
              </a:rPr>
            </a:br>
            <a:r>
              <a:rPr lang="de-DE" sz="3200" b="0" dirty="0">
                <a:solidFill>
                  <a:schemeClr val="tx1"/>
                </a:solidFill>
                <a:effectLst/>
                <a:latin typeface="Calibri" pitchFamily="34"/>
              </a:rPr>
              <a:t> und Enteignung </a:t>
            </a:r>
          </a:p>
        </p:txBody>
      </p:sp>
      <p:sp>
        <p:nvSpPr>
          <p:cNvPr id="3" name="Textfeld 3"/>
          <p:cNvSpPr/>
          <p:nvPr/>
        </p:nvSpPr>
        <p:spPr>
          <a:xfrm>
            <a:off x="5220000" y="1826827"/>
            <a:ext cx="3744000" cy="44742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A376"/>
          </a:solidFill>
          <a:ln w="38160">
            <a:solidFill>
              <a:srgbClr val="547857"/>
            </a:solidFill>
            <a:prstDash val="solid"/>
          </a:ln>
        </p:spPr>
        <p:txBody>
          <a:bodyPr vert="horz" wrap="square" lIns="90000" tIns="45000" rIns="90000" bIns="45000" anchor="t" anchorCtr="0" compatLnSpc="0">
            <a:spAutoFit/>
          </a:bodyPr>
          <a:lstStyle/>
          <a:p>
            <a:pPr lvl="0">
              <a:spcBef>
                <a:spcPts val="0"/>
              </a:spcBef>
              <a:spcAft>
                <a:spcPts val="0"/>
              </a:spcAft>
            </a:pPr>
            <a:r>
              <a:rPr lang="de-DE" sz="2000" b="0" i="0" u="none" strike="noStrike" kern="1200" spc="0" dirty="0">
                <a:ln>
                  <a:noFill/>
                </a:ln>
                <a:solidFill>
                  <a:srgbClr val="FFFFFF"/>
                </a:solidFill>
                <a:latin typeface="Calibri" pitchFamily="34"/>
                <a:ea typeface="Microsoft YaHei" pitchFamily="2"/>
                <a:cs typeface="Mangal" pitchFamily="2"/>
              </a:rPr>
              <a:t>Seit 1909 und vor allem nach den Balkankriegen 1912/13 eingeführte und propagandistisch orchestrierte Boykotte und Repressalien , um osmanische Christen, in erster Linie Griechen und Armenier, in den Ruin zu treiben. Beispiel: Verbot, die Blätter von Maulbeerbäumen zu sammeln bewirkte Niedergang der Seidenerzeugung und Textilmanufaktur</a:t>
            </a:r>
          </a:p>
          <a:p>
            <a:pPr lvl="0">
              <a:spcBef>
                <a:spcPts val="0"/>
              </a:spcBef>
              <a:spcAft>
                <a:spcPts val="0"/>
              </a:spcAft>
            </a:pPr>
            <a:r>
              <a:rPr lang="de-DE" sz="2000" dirty="0">
                <a:solidFill>
                  <a:srgbClr val="FFFFFF"/>
                </a:solidFill>
                <a:latin typeface="Calibri" pitchFamily="34"/>
                <a:ea typeface="Microsoft YaHei" pitchFamily="2"/>
                <a:cs typeface="Mangal" pitchFamily="2"/>
                <a:sym typeface="Wingdings"/>
              </a:rPr>
              <a:t> Aufruf, nicht bei Christen zu kaufen</a:t>
            </a:r>
            <a:endParaRPr lang="de-DE" sz="2000" b="0" i="0" u="none" strike="noStrike" kern="1200" spc="0" dirty="0">
              <a:ln>
                <a:noFill/>
              </a:ln>
              <a:solidFill>
                <a:schemeClr val="accent1"/>
              </a:solidFill>
              <a:latin typeface="Calibri" panose="020F0502020204030204" pitchFamily="34" charset="0"/>
              <a:ea typeface="Microsoft YaHei" pitchFamily="2"/>
              <a:cs typeface="Mangal" pitchFamily="2"/>
            </a:endParaRPr>
          </a:p>
        </p:txBody>
      </p:sp>
      <p:sp>
        <p:nvSpPr>
          <p:cNvPr id="4" name="Textfeld 4"/>
          <p:cNvSpPr/>
          <p:nvPr/>
        </p:nvSpPr>
        <p:spPr>
          <a:xfrm>
            <a:off x="539640" y="1844999"/>
            <a:ext cx="3816000" cy="47873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A376"/>
          </a:solidFill>
          <a:ln w="38160">
            <a:solidFill>
              <a:srgbClr val="547857"/>
            </a:solidFill>
            <a:prstDash val="solid"/>
          </a:ln>
        </p:spPr>
        <p:txBody>
          <a:bodyPr vert="horz" wrap="square" lIns="90000" tIns="45000" rIns="90000" bIns="45000" anchor="t" anchorCtr="0" compatLnSpc="0">
            <a:spAutoFit/>
          </a:bodyPr>
          <a:lstStyle/>
          <a:p>
            <a:pPr marL="342900" marR="0" lvl="0" indent="-342900" algn="l" rtl="0" hangingPunct="1">
              <a:lnSpc>
                <a:spcPct val="100000"/>
              </a:lnSpc>
              <a:spcBef>
                <a:spcPts val="0"/>
              </a:spcBef>
              <a:spcAft>
                <a:spcPts val="0"/>
              </a:spcAft>
              <a:buSzPct val="45000"/>
              <a:buFont typeface="Wingdings" panose="05000000000000000000" pitchFamily="2" charset="2"/>
              <a:buChar char="Ø"/>
              <a:tabLst/>
            </a:pPr>
            <a:r>
              <a:rPr lang="de-DE" sz="2000" dirty="0">
                <a:solidFill>
                  <a:srgbClr val="FFFFFF"/>
                </a:solidFill>
                <a:latin typeface="Calibri" pitchFamily="34"/>
                <a:ea typeface="Microsoft YaHei" pitchFamily="2"/>
                <a:cs typeface="Mangal" pitchFamily="2"/>
              </a:rPr>
              <a:t>Genozid als Raubzug</a:t>
            </a:r>
          </a:p>
          <a:p>
            <a:pPr marL="342900" marR="0" lvl="0" indent="-342900" algn="l" rtl="0" hangingPunct="1">
              <a:lnSpc>
                <a:spcPct val="100000"/>
              </a:lnSpc>
              <a:spcBef>
                <a:spcPts val="0"/>
              </a:spcBef>
              <a:spcAft>
                <a:spcPts val="0"/>
              </a:spcAft>
              <a:buSzPct val="45000"/>
              <a:buFont typeface="Wingdings" panose="05000000000000000000" pitchFamily="2" charset="2"/>
              <a:buChar char="Ø"/>
              <a:tabLst/>
            </a:pPr>
            <a:r>
              <a:rPr lang="de-DE" sz="2000" dirty="0">
                <a:solidFill>
                  <a:srgbClr val="FFFFFF"/>
                </a:solidFill>
                <a:latin typeface="Calibri" pitchFamily="34"/>
                <a:ea typeface="Microsoft YaHei" pitchFamily="2"/>
                <a:cs typeface="Mangal" pitchFamily="2"/>
              </a:rPr>
              <a:t>Genozidaler Eigentumstransfer im Osmanischen Reich offiziell als “Verwaltung  von aufgegebenem Eigentum” umschrieben </a:t>
            </a:r>
            <a:r>
              <a:rPr lang="de-DE" sz="2000" b="0" i="0" u="none" strike="noStrike" kern="1200" spc="0" dirty="0">
                <a:ln>
                  <a:noFill/>
                </a:ln>
                <a:solidFill>
                  <a:srgbClr val="FFFFFF"/>
                </a:solidFill>
                <a:latin typeface="Calibri" pitchFamily="34"/>
                <a:ea typeface="Microsoft YaHei" pitchFamily="2"/>
                <a:cs typeface="Mangal" pitchFamily="2"/>
              </a:rPr>
              <a:t>(</a:t>
            </a:r>
            <a:r>
              <a:rPr lang="de-DE" sz="2000" b="0" i="1" u="none" strike="noStrike" kern="1200" spc="0" dirty="0" err="1">
                <a:ln>
                  <a:noFill/>
                </a:ln>
                <a:solidFill>
                  <a:srgbClr val="FFFFFF"/>
                </a:solidFill>
                <a:latin typeface="Calibri" pitchFamily="34"/>
                <a:ea typeface="Microsoft YaHei" pitchFamily="2"/>
                <a:cs typeface="Mangal" pitchFamily="2"/>
              </a:rPr>
              <a:t>emval</a:t>
            </a:r>
            <a:r>
              <a:rPr lang="de-DE" sz="2000" b="0" i="1" u="none" strike="noStrike" kern="1200" spc="0" dirty="0">
                <a:ln>
                  <a:noFill/>
                </a:ln>
                <a:solidFill>
                  <a:srgbClr val="FFFFFF"/>
                </a:solidFill>
                <a:latin typeface="Calibri" pitchFamily="34"/>
                <a:ea typeface="Microsoft YaHei" pitchFamily="2"/>
                <a:cs typeface="Mangal" pitchFamily="2"/>
              </a:rPr>
              <a:t>-ı </a:t>
            </a:r>
            <a:r>
              <a:rPr lang="de-DE" sz="2000" b="0" i="1" u="none" strike="noStrike" kern="1200" spc="0" dirty="0" err="1">
                <a:ln>
                  <a:noFill/>
                </a:ln>
                <a:solidFill>
                  <a:srgbClr val="FFFFFF"/>
                </a:solidFill>
                <a:latin typeface="Calibri" pitchFamily="34"/>
                <a:ea typeface="Microsoft YaHei" pitchFamily="2"/>
                <a:cs typeface="Mangal" pitchFamily="2"/>
              </a:rPr>
              <a:t>metruke</a:t>
            </a:r>
            <a:r>
              <a:rPr lang="de-DE" sz="2000" b="0" i="0" u="none" strike="noStrike" kern="1200" spc="0" dirty="0">
                <a:ln>
                  <a:noFill/>
                </a:ln>
                <a:solidFill>
                  <a:srgbClr val="FFFFFF"/>
                </a:solidFill>
                <a:latin typeface="Calibri" pitchFamily="34"/>
                <a:ea typeface="Microsoft YaHei" pitchFamily="2"/>
                <a:cs typeface="Mangal" pitchFamily="2"/>
              </a:rPr>
              <a:t>)</a:t>
            </a:r>
          </a:p>
          <a:p>
            <a:pPr marL="342900" marR="0" lvl="0" indent="-342900" algn="l" rtl="0" hangingPunct="1">
              <a:lnSpc>
                <a:spcPct val="100000"/>
              </a:lnSpc>
              <a:spcBef>
                <a:spcPts val="0"/>
              </a:spcBef>
              <a:spcAft>
                <a:spcPts val="0"/>
              </a:spcAft>
              <a:buSzPct val="45000"/>
              <a:buFont typeface="Wingdings" panose="05000000000000000000" pitchFamily="2" charset="2"/>
              <a:buChar char="Ø"/>
              <a:tabLst/>
            </a:pPr>
            <a:r>
              <a:rPr lang="de-DE" sz="2000" b="0" i="0" u="none" strike="noStrike" kern="1200" spc="0" dirty="0">
                <a:ln>
                  <a:noFill/>
                </a:ln>
                <a:solidFill>
                  <a:srgbClr val="FFFFFF"/>
                </a:solidFill>
                <a:latin typeface="Calibri" pitchFamily="34"/>
                <a:ea typeface="Microsoft YaHei" pitchFamily="2"/>
                <a:cs typeface="Mangal" pitchFamily="2"/>
              </a:rPr>
              <a:t>Motive:  Versorgung </a:t>
            </a:r>
            <a:r>
              <a:rPr lang="de-DE" sz="2000" b="0" i="0" u="none" strike="noStrike" kern="1200" spc="0" dirty="0" err="1">
                <a:ln>
                  <a:noFill/>
                </a:ln>
                <a:solidFill>
                  <a:srgbClr val="FFFFFF"/>
                </a:solidFill>
                <a:latin typeface="Calibri" pitchFamily="34"/>
                <a:ea typeface="Microsoft YaHei" pitchFamily="2"/>
                <a:cs typeface="Mangal" pitchFamily="2"/>
              </a:rPr>
              <a:t>polit</a:t>
            </a:r>
            <a:r>
              <a:rPr lang="de-DE" sz="2000" b="0" i="0" u="none" strike="noStrike" kern="1200" spc="0" dirty="0">
                <a:ln>
                  <a:noFill/>
                </a:ln>
                <a:solidFill>
                  <a:srgbClr val="FFFFFF"/>
                </a:solidFill>
                <a:latin typeface="Calibri" pitchFamily="34"/>
                <a:ea typeface="Microsoft YaHei" pitchFamily="2"/>
                <a:cs typeface="Mangal" pitchFamily="2"/>
              </a:rPr>
              <a:t>. Anhänger und muslimischer Flüchtlinge; persönliche Bereicherung; Aufbau einer nationalen (“muslimischen”) Volkswirtschaft</a:t>
            </a:r>
          </a:p>
          <a:p>
            <a:pPr marL="342900" marR="0" lvl="0" indent="-342900" algn="l" rtl="0" hangingPunct="1">
              <a:lnSpc>
                <a:spcPct val="100000"/>
              </a:lnSpc>
              <a:spcBef>
                <a:spcPts val="0"/>
              </a:spcBef>
              <a:spcAft>
                <a:spcPts val="0"/>
              </a:spcAft>
              <a:buSzPct val="45000"/>
              <a:buFont typeface="Wingdings" panose="05000000000000000000" pitchFamily="2" charset="2"/>
              <a:buChar char="Ø"/>
              <a:tabLst/>
            </a:pPr>
            <a:r>
              <a:rPr lang="de-DE" sz="2000" dirty="0">
                <a:solidFill>
                  <a:srgbClr val="FFFFFF"/>
                </a:solidFill>
                <a:latin typeface="Calibri" pitchFamily="34"/>
                <a:ea typeface="Microsoft YaHei" pitchFamily="2"/>
                <a:cs typeface="Mangal" pitchFamily="2"/>
              </a:rPr>
              <a:t>Gesetz über „aufgegebenes Eigentum“ wurde erst am 11.06.1986 aufgehoben</a:t>
            </a:r>
            <a:endParaRPr lang="de-DE" sz="2000" b="0" i="0" u="none" strike="noStrike" kern="1200" spc="0" dirty="0">
              <a:ln>
                <a:noFill/>
              </a:ln>
              <a:solidFill>
                <a:srgbClr val="FFFFFF"/>
              </a:solidFill>
              <a:latin typeface="Calibri" pitchFamily="34"/>
              <a:ea typeface="Microsoft YaHei" pitchFamily="2"/>
              <a:cs typeface="Mangal" pitchFamily="2"/>
            </a:endParaRPr>
          </a:p>
        </p:txBody>
      </p:sp>
    </p:spTree>
    <p:extLst>
      <p:ext uri="{BB962C8B-B14F-4D97-AF65-F5344CB8AC3E}">
        <p14:creationId xmlns:p14="http://schemas.microsoft.com/office/powerpoint/2010/main" val="2134681658"/>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81000"/>
            <a:ext cx="9144000" cy="1371600"/>
          </a:xfrm>
        </p:spPr>
        <p:txBody>
          <a:bodyPr/>
          <a:lstStyle/>
          <a:p>
            <a:r>
              <a:rPr lang="de-DE" sz="2800" dirty="0" err="1">
                <a:effectLst/>
              </a:rPr>
              <a:t>Romyi</a:t>
            </a:r>
            <a:r>
              <a:rPr lang="de-DE" sz="2800" dirty="0">
                <a:effectLst/>
              </a:rPr>
              <a:t>/rumlar/“GriechInnen“:</a:t>
            </a:r>
            <a:br>
              <a:rPr lang="de-DE" sz="2800" dirty="0">
                <a:effectLst/>
              </a:rPr>
            </a:br>
            <a:r>
              <a:rPr lang="de-DE" sz="2800" dirty="0">
                <a:effectLst/>
              </a:rPr>
              <a:t>aus dem Dorf Sille (Konya), unten links; </a:t>
            </a:r>
            <a:r>
              <a:rPr lang="de-DE" sz="2800" dirty="0" err="1">
                <a:effectLst/>
              </a:rPr>
              <a:t>turkophone</a:t>
            </a:r>
            <a:r>
              <a:rPr lang="de-DE" sz="2800" dirty="0">
                <a:effectLst/>
              </a:rPr>
              <a:t> </a:t>
            </a:r>
            <a:r>
              <a:rPr lang="de-DE" sz="2800" dirty="0" err="1">
                <a:effectLst/>
              </a:rPr>
              <a:t>Karamanlides</a:t>
            </a:r>
            <a:r>
              <a:rPr lang="de-DE" sz="2800" dirty="0">
                <a:effectLst/>
              </a:rPr>
              <a:t> aus Kappadokien (rechts)</a:t>
            </a:r>
          </a:p>
        </p:txBody>
      </p:sp>
      <p:sp>
        <p:nvSpPr>
          <p:cNvPr id="3" name="Textplatzhalter 2"/>
          <p:cNvSpPr>
            <a:spLocks noGrp="1"/>
          </p:cNvSpPr>
          <p:nvPr>
            <p:ph type="body" sz="half" idx="1"/>
          </p:nvPr>
        </p:nvSpPr>
        <p:spPr/>
        <p:txBody>
          <a:bodyPr/>
          <a:lstStyle/>
          <a:p>
            <a:endParaRPr lang="de-DE"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40" y="1844824"/>
            <a:ext cx="4460448" cy="45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32040" y="2492896"/>
            <a:ext cx="4038600" cy="284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3640304"/>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3" y="0"/>
            <a:ext cx="6810375" cy="1125538"/>
          </a:xfrm>
        </p:spPr>
        <p:txBody>
          <a:bodyPr>
            <a:normAutofit fontScale="90000"/>
          </a:bodyPr>
          <a:lstStyle/>
          <a:p>
            <a:pPr algn="l"/>
            <a:br>
              <a:rPr lang="de-DE" sz="6600" dirty="0">
                <a:effectLst/>
                <a:latin typeface="Calibri" pitchFamily="34" charset="0"/>
                <a:cs typeface="Calibri" pitchFamily="34" charset="0"/>
              </a:rPr>
            </a:br>
            <a:r>
              <a:rPr lang="de-DE" sz="6600" dirty="0">
                <a:effectLst/>
                <a:latin typeface="Calibri" pitchFamily="34" charset="0"/>
                <a:cs typeface="Calibri" pitchFamily="34" charset="0"/>
              </a:rPr>
              <a:t>Balkankriege 1912/3</a:t>
            </a:r>
          </a:p>
        </p:txBody>
      </p:sp>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322515"/>
            <a:ext cx="3811588" cy="4535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9" y="2882901"/>
            <a:ext cx="5300663" cy="3975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78" y="0"/>
            <a:ext cx="23336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76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144000" cy="1676400"/>
          </a:xfrm>
        </p:spPr>
        <p:style>
          <a:lnRef idx="3">
            <a:schemeClr val="lt1"/>
          </a:lnRef>
          <a:fillRef idx="1">
            <a:schemeClr val="accent2"/>
          </a:fillRef>
          <a:effectRef idx="1">
            <a:schemeClr val="accent2"/>
          </a:effectRef>
          <a:fontRef idx="minor">
            <a:schemeClr val="lt1"/>
          </a:fontRef>
        </p:style>
        <p:txBody>
          <a:bodyPr/>
          <a:lstStyle/>
          <a:p>
            <a:r>
              <a:rPr lang="en-US" sz="3600" dirty="0">
                <a:effectLst/>
                <a:latin typeface="Calibri" panose="020F0502020204030204" pitchFamily="34" charset="0"/>
              </a:rPr>
              <a:t>Ismail Enver (</a:t>
            </a:r>
            <a:r>
              <a:rPr lang="en-US" sz="3600" dirty="0" err="1">
                <a:effectLst/>
                <a:latin typeface="Calibri" panose="020F0502020204030204" pitchFamily="34" charset="0"/>
              </a:rPr>
              <a:t>Kriegsminister</a:t>
            </a:r>
            <a:r>
              <a:rPr lang="en-US" sz="3600" dirty="0">
                <a:effectLst/>
                <a:latin typeface="Calibri" panose="020F0502020204030204" pitchFamily="34" charset="0"/>
              </a:rPr>
              <a:t>, 1914-18): </a:t>
            </a:r>
            <a:br>
              <a:rPr lang="en-US" sz="3600" dirty="0">
                <a:effectLst/>
                <a:latin typeface="Calibri" panose="020F0502020204030204" pitchFamily="34" charset="0"/>
              </a:rPr>
            </a:br>
            <a:r>
              <a:rPr lang="en-US" dirty="0" err="1">
                <a:effectLst/>
                <a:latin typeface="Calibri" panose="020F0502020204030204" pitchFamily="34" charset="0"/>
              </a:rPr>
              <a:t>Rache</a:t>
            </a:r>
            <a:r>
              <a:rPr lang="en-US" dirty="0">
                <a:effectLst/>
                <a:latin typeface="Calibri" panose="020F0502020204030204" pitchFamily="34" charset="0"/>
              </a:rPr>
              <a:t> für den </a:t>
            </a:r>
            <a:r>
              <a:rPr lang="en-US" dirty="0" err="1">
                <a:effectLst/>
                <a:latin typeface="Calibri" panose="020F0502020204030204" pitchFamily="34" charset="0"/>
              </a:rPr>
              <a:t>Verlust</a:t>
            </a:r>
            <a:r>
              <a:rPr lang="en-US" dirty="0">
                <a:effectLst/>
                <a:latin typeface="Calibri" panose="020F0502020204030204" pitchFamily="34" charset="0"/>
              </a:rPr>
              <a:t> Rumeliens</a:t>
            </a:r>
            <a:endParaRPr lang="de-DE" dirty="0">
              <a:effectLst/>
            </a:endParaRPr>
          </a:p>
        </p:txBody>
      </p:sp>
      <p:sp>
        <p:nvSpPr>
          <p:cNvPr id="3" name="Inhaltsplatzhalter 2"/>
          <p:cNvSpPr>
            <a:spLocks noGrp="1"/>
          </p:cNvSpPr>
          <p:nvPr>
            <p:ph idx="1"/>
          </p:nvPr>
        </p:nvSpPr>
        <p:spPr>
          <a:xfrm>
            <a:off x="270" y="1916832"/>
            <a:ext cx="8845550" cy="4191000"/>
          </a:xfrm>
        </p:spPr>
        <p:txBody>
          <a:bodyPr/>
          <a:lstStyle/>
          <a:p>
            <a:endParaRPr lang="de-DE" sz="2000" dirty="0">
              <a:effectLst/>
            </a:endParaRPr>
          </a:p>
        </p:txBody>
      </p:sp>
      <p:sp>
        <p:nvSpPr>
          <p:cNvPr id="4" name="Ovale Legende 3"/>
          <p:cNvSpPr/>
          <p:nvPr/>
        </p:nvSpPr>
        <p:spPr>
          <a:xfrm>
            <a:off x="0" y="2852936"/>
            <a:ext cx="4788024" cy="3528392"/>
          </a:xfrm>
          <a:prstGeom prst="wedgeEllipseCallout">
            <a:avLst/>
          </a:prstGeom>
        </p:spPr>
        <p:style>
          <a:lnRef idx="1">
            <a:schemeClr val="accent2"/>
          </a:lnRef>
          <a:fillRef idx="3">
            <a:schemeClr val="accent2"/>
          </a:fillRef>
          <a:effectRef idx="2">
            <a:schemeClr val="accent2"/>
          </a:effectRef>
          <a:fontRef idx="minor">
            <a:schemeClr val="lt1"/>
          </a:fontRef>
        </p:style>
        <p:txBody>
          <a:bodyPr rtlCol="0" anchor="ctr"/>
          <a:lstStyle/>
          <a:p>
            <a:r>
              <a:rPr lang="de-DE" sz="2800" dirty="0">
                <a:solidFill>
                  <a:schemeClr val="tx1"/>
                </a:solidFill>
              </a:rPr>
              <a:t>Unsere Wut steigt: </a:t>
            </a:r>
            <a:r>
              <a:rPr lang="de-DE" sz="2800" b="1" dirty="0">
                <a:solidFill>
                  <a:schemeClr val="tx1"/>
                </a:solidFill>
              </a:rPr>
              <a:t>Rache, Rache, Rache</a:t>
            </a:r>
            <a:r>
              <a:rPr lang="de-DE" sz="2800" dirty="0">
                <a:solidFill>
                  <a:schemeClr val="tx1"/>
                </a:solidFill>
              </a:rPr>
              <a:t>; es gibt kein anderes Wort!”</a:t>
            </a:r>
          </a:p>
        </p:txBody>
      </p:sp>
      <p:sp>
        <p:nvSpPr>
          <p:cNvPr id="5" name="Ovale Legende 4"/>
          <p:cNvSpPr/>
          <p:nvPr/>
        </p:nvSpPr>
        <p:spPr>
          <a:xfrm>
            <a:off x="3995936" y="1484784"/>
            <a:ext cx="5040560" cy="5112568"/>
          </a:xfrm>
          <a:prstGeom prst="wedgeEllipseCallout">
            <a:avLst>
              <a:gd name="adj1" fmla="val 51577"/>
              <a:gd name="adj2" fmla="val 49151"/>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de-DE" sz="1600" dirty="0">
              <a:solidFill>
                <a:schemeClr val="tx1"/>
              </a:solidFill>
            </a:endParaRPr>
          </a:p>
          <a:p>
            <a:pPr algn="ctr"/>
            <a:endParaRPr lang="de-DE" sz="1600" dirty="0">
              <a:solidFill>
                <a:schemeClr val="tx1"/>
              </a:solidFill>
            </a:endParaRPr>
          </a:p>
          <a:p>
            <a:pPr algn="ctr"/>
            <a:r>
              <a:rPr lang="de-DE" sz="1600" dirty="0">
                <a:solidFill>
                  <a:schemeClr val="tx1"/>
                </a:solidFill>
              </a:rPr>
              <a:t>“Wie könnte man die Ebenen, die Wiesen vergessen, die mit dem Blut unserer Vorväter getränkt sind? Wie die Orte vergessen, wo türkische Marodeure ihre Reitpferde für ganze vierhundert Jahre versteckt hatten, zusammen mit unseren Moscheen, unseren Gräbern, den Einsiedeleien unserer Derwische, unseren Brücken und Schlössern, um sie nun unseren Sklaven zu überlassen und aus Rumelien nach Anatolien vertrieben zu werden? Das geht über jedes Maß des Ertragbaren hinaus. Ich bin bereit, den Rest meines Lebens zu opfern, um mich an den Bulgaren, den Griechen und Montenegrinern zu rächen.”</a:t>
            </a:r>
          </a:p>
          <a:p>
            <a:endParaRPr lang="de-DE" sz="1400" dirty="0">
              <a:solidFill>
                <a:schemeClr val="accent1">
                  <a:lumMod val="10000"/>
                </a:schemeClr>
              </a:solidFill>
            </a:endParaRPr>
          </a:p>
        </p:txBody>
      </p:sp>
      <p:sp>
        <p:nvSpPr>
          <p:cNvPr id="6" name="Textfeld 5"/>
          <p:cNvSpPr txBox="1"/>
          <p:nvPr/>
        </p:nvSpPr>
        <p:spPr>
          <a:xfrm>
            <a:off x="395537" y="1772816"/>
            <a:ext cx="273630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dirty="0"/>
              <a:t>Enver 1913 in einem Brief</a:t>
            </a:r>
          </a:p>
          <a:p>
            <a:r>
              <a:rPr lang="de-DE" dirty="0"/>
              <a:t>an seine Frau:	</a:t>
            </a:r>
          </a:p>
        </p:txBody>
      </p:sp>
      <p:sp>
        <p:nvSpPr>
          <p:cNvPr id="7" name="Textfeld 6"/>
          <p:cNvSpPr txBox="1"/>
          <p:nvPr/>
        </p:nvSpPr>
        <p:spPr>
          <a:xfrm>
            <a:off x="3419872" y="6525344"/>
            <a:ext cx="468052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e-DE" dirty="0"/>
              <a:t>Enver in öffentlicher Rede, 1913</a:t>
            </a:r>
          </a:p>
        </p:txBody>
      </p:sp>
    </p:spTree>
    <p:extLst>
      <p:ext uri="{BB962C8B-B14F-4D97-AF65-F5344CB8AC3E}">
        <p14:creationId xmlns:p14="http://schemas.microsoft.com/office/powerpoint/2010/main" val="27564462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9324528" cy="1124744"/>
          </a:xfrm>
        </p:spPr>
        <p:txBody>
          <a:bodyPr/>
          <a:lstStyle/>
          <a:p>
            <a:pPr algn="ctr"/>
            <a:r>
              <a:rPr lang="de-DE" sz="3600" dirty="0">
                <a:solidFill>
                  <a:schemeClr val="accent6">
                    <a:lumMod val="20000"/>
                    <a:lumOff val="80000"/>
                  </a:schemeClr>
                </a:solidFill>
                <a:effectLst/>
              </a:rPr>
              <a:t>Angedrohte Vernichtung </a:t>
            </a:r>
            <a:r>
              <a:rPr lang="de-DE" sz="3600" dirty="0">
                <a:effectLst/>
              </a:rPr>
              <a:t>(1909-1914)</a:t>
            </a:r>
          </a:p>
        </p:txBody>
      </p:sp>
      <p:sp>
        <p:nvSpPr>
          <p:cNvPr id="6" name="Inhaltsplatzhalter 5"/>
          <p:cNvSpPr>
            <a:spLocks noGrp="1"/>
          </p:cNvSpPr>
          <p:nvPr>
            <p:ph idx="1"/>
          </p:nvPr>
        </p:nvSpPr>
        <p:spPr>
          <a:xfrm>
            <a:off x="0" y="1042392"/>
            <a:ext cx="9036496" cy="5815608"/>
          </a:xfrm>
        </p:spPr>
        <p:txBody>
          <a:bodyPr/>
          <a:lstStyle/>
          <a:p>
            <a:r>
              <a:rPr lang="de-DE" dirty="0">
                <a:solidFill>
                  <a:srgbClr val="FFFF00"/>
                </a:solidFill>
                <a:effectLst/>
                <a:latin typeface="Calibri" pitchFamily="34" charset="0"/>
                <a:cs typeface="Calibri" pitchFamily="34" charset="0"/>
              </a:rPr>
              <a:t>Juni 1909</a:t>
            </a:r>
            <a:r>
              <a:rPr lang="de-DE" dirty="0">
                <a:effectLst/>
                <a:latin typeface="Calibri" pitchFamily="34" charset="0"/>
                <a:cs typeface="Calibri" pitchFamily="34" charset="0"/>
              </a:rPr>
              <a:t>, osmanischer Oberbefehlshaber Mahmut Şevket gegenüber dem Ökumenischen Patriarchen wegen der irredentistischen griechischen Bewegung: </a:t>
            </a:r>
            <a:r>
              <a:rPr lang="de-DE" dirty="0">
                <a:solidFill>
                  <a:srgbClr val="FFFF00"/>
                </a:solidFill>
                <a:effectLst/>
                <a:latin typeface="Calibri" pitchFamily="34" charset="0"/>
                <a:cs typeface="Calibri" pitchFamily="34" charset="0"/>
              </a:rPr>
              <a:t>„Wir werden euch alle vernichten! Entweder werden wir untergehen oder ihr!“</a:t>
            </a:r>
          </a:p>
          <a:p>
            <a:r>
              <a:rPr lang="de-DE" dirty="0">
                <a:solidFill>
                  <a:srgbClr val="FFFF00"/>
                </a:solidFill>
                <a:effectLst/>
                <a:latin typeface="Calibri" pitchFamily="34" charset="0"/>
                <a:cs typeface="Calibri" pitchFamily="34" charset="0"/>
              </a:rPr>
              <a:t>Sommer 1914</a:t>
            </a:r>
            <a:r>
              <a:rPr lang="de-DE" dirty="0">
                <a:effectLst/>
                <a:latin typeface="Calibri" pitchFamily="34" charset="0"/>
                <a:cs typeface="Calibri" pitchFamily="34" charset="0"/>
              </a:rPr>
              <a:t>: Regierungschef Said Halim fordert die </a:t>
            </a:r>
            <a:r>
              <a:rPr lang="de-DE" dirty="0">
                <a:solidFill>
                  <a:srgbClr val="FFFF00"/>
                </a:solidFill>
                <a:effectLst/>
                <a:latin typeface="Calibri" pitchFamily="34" charset="0"/>
                <a:cs typeface="Calibri" pitchFamily="34" charset="0"/>
              </a:rPr>
              <a:t>„gänzliche Entfernung der griechischen Bevölkerung von der kleinasiatischen Küste“. </a:t>
            </a:r>
            <a:r>
              <a:rPr lang="de-DE" dirty="0">
                <a:effectLst/>
                <a:latin typeface="Calibri" pitchFamily="34" charset="0"/>
                <a:cs typeface="Calibri" pitchFamily="34" charset="0"/>
              </a:rPr>
              <a:t>Osmanen griechischer Volkszugehörigkeit gelten  diesem Zeitpunkt als „innere Feinde“ bzw. „innere Tumore“.</a:t>
            </a:r>
          </a:p>
        </p:txBody>
      </p:sp>
    </p:spTree>
    <p:extLst>
      <p:ext uri="{BB962C8B-B14F-4D97-AF65-F5344CB8AC3E}">
        <p14:creationId xmlns:p14="http://schemas.microsoft.com/office/powerpoint/2010/main" val="35758705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3000" y="998730"/>
            <a:ext cx="6858000" cy="810090"/>
          </a:xfrm>
        </p:spPr>
        <p:txBody>
          <a:bodyPr>
            <a:normAutofit fontScale="90000"/>
          </a:bodyPr>
          <a:lstStyle/>
          <a:p>
            <a:pPr algn="ctr"/>
            <a:br>
              <a:rPr lang="de-DE" dirty="0">
                <a:effectLst/>
                <a:latin typeface="Calibri" pitchFamily="34" charset="0"/>
                <a:cs typeface="Calibri" pitchFamily="34" charset="0"/>
              </a:rPr>
            </a:br>
            <a:br>
              <a:rPr lang="de-DE" dirty="0">
                <a:effectLst/>
                <a:latin typeface="Calibri" pitchFamily="34" charset="0"/>
                <a:cs typeface="Calibri" pitchFamily="34" charset="0"/>
              </a:rPr>
            </a:br>
            <a:br>
              <a:rPr lang="de-DE" dirty="0">
                <a:latin typeface="Calibri" pitchFamily="34" charset="0"/>
                <a:cs typeface="Calibri" pitchFamily="34" charset="0"/>
              </a:rPr>
            </a:br>
            <a:br>
              <a:rPr lang="de-DE" dirty="0">
                <a:latin typeface="Calibri" pitchFamily="34" charset="0"/>
                <a:cs typeface="Calibri" pitchFamily="34" charset="0"/>
              </a:rPr>
            </a:br>
            <a:br>
              <a:rPr lang="de-DE" dirty="0">
                <a:latin typeface="Calibri" pitchFamily="34" charset="0"/>
                <a:cs typeface="Calibri" pitchFamily="34" charset="0"/>
              </a:rPr>
            </a:br>
            <a:br>
              <a:rPr lang="de-DE" dirty="0">
                <a:latin typeface="Calibri" pitchFamily="34" charset="0"/>
                <a:cs typeface="Calibri" pitchFamily="34" charset="0"/>
              </a:rPr>
            </a:br>
            <a:br>
              <a:rPr lang="de-DE" dirty="0">
                <a:latin typeface="Calibri" pitchFamily="34" charset="0"/>
                <a:cs typeface="Calibri" pitchFamily="34" charset="0"/>
              </a:rPr>
            </a:br>
            <a:br>
              <a:rPr lang="de-DE" dirty="0">
                <a:latin typeface="Calibri" pitchFamily="34" charset="0"/>
                <a:cs typeface="Calibri" pitchFamily="34" charset="0"/>
              </a:rPr>
            </a:br>
            <a:br>
              <a:rPr lang="de-DE" dirty="0">
                <a:latin typeface="Calibri" pitchFamily="34" charset="0"/>
                <a:cs typeface="Calibri" pitchFamily="34" charset="0"/>
              </a:rPr>
            </a:br>
            <a:br>
              <a:rPr lang="de-DE" dirty="0">
                <a:latin typeface="Calibri" pitchFamily="34" charset="0"/>
                <a:cs typeface="Calibri" pitchFamily="34" charset="0"/>
              </a:rPr>
            </a:br>
            <a:endParaRPr lang="de-DE" sz="3000" dirty="0">
              <a:latin typeface="Calibri" pitchFamily="34" charset="0"/>
              <a:cs typeface="Calibri" pitchFamily="34" charset="0"/>
            </a:endParaRPr>
          </a:p>
        </p:txBody>
      </p:sp>
      <p:sp>
        <p:nvSpPr>
          <p:cNvPr id="3" name="Inhaltsplatzhalter 2"/>
          <p:cNvSpPr>
            <a:spLocks noGrp="1"/>
          </p:cNvSpPr>
          <p:nvPr>
            <p:ph sz="quarter" idx="4294967295"/>
          </p:nvPr>
        </p:nvSpPr>
        <p:spPr>
          <a:xfrm>
            <a:off x="1493658" y="1862826"/>
            <a:ext cx="3240360" cy="4137924"/>
          </a:xfrm>
          <a:prstGeom prst="rect">
            <a:avLst/>
          </a:prstGeom>
        </p:spPr>
        <p:txBody>
          <a:bodyPr/>
          <a:lstStyle/>
          <a:p>
            <a:pPr marL="0" indent="0">
              <a:buNone/>
            </a:pPr>
            <a:r>
              <a:rPr lang="de-DE" sz="1500" dirty="0">
                <a:effectLst/>
                <a:latin typeface="Calibri" pitchFamily="34" charset="0"/>
                <a:cs typeface="Calibri" pitchFamily="34" charset="0"/>
              </a:rPr>
              <a:t>„ Der Minister des Innern Talaat Bey hat sich (…)  kürzlich (…) ohne Rückhalt dahin ausgesprochen‚ dass die Pforte den Weltkrieg dazu benutzen wolle, </a:t>
            </a:r>
            <a:r>
              <a:rPr lang="de-DE" sz="1500" u="sng" dirty="0">
                <a:effectLst/>
                <a:latin typeface="Calibri" pitchFamily="34" charset="0"/>
                <a:cs typeface="Calibri" pitchFamily="34" charset="0"/>
              </a:rPr>
              <a:t>um mit ihren inneren Feinden - den einheimischen Christen - gründlich aufzuräumen</a:t>
            </a:r>
            <a:r>
              <a:rPr lang="de-DE" sz="1500" dirty="0">
                <a:effectLst/>
                <a:latin typeface="Calibri" pitchFamily="34" charset="0"/>
                <a:cs typeface="Calibri" pitchFamily="34" charset="0"/>
              </a:rPr>
              <a:t>, ohne dabei durch die diplomatische Intervention des Auslandes gestört zu werden; das sei auch im Interesse der mit der Türkei verbündeten Deutschen, da die Türkei auf diese Weise gestärkt würde." </a:t>
            </a:r>
            <a:endParaRPr lang="de-DE" sz="1500" dirty="0">
              <a:effectLst/>
            </a:endParaRPr>
          </a:p>
        </p:txBody>
      </p:sp>
      <p:sp>
        <p:nvSpPr>
          <p:cNvPr id="4" name="Inhaltsplatzhalter 3"/>
          <p:cNvSpPr>
            <a:spLocks noGrp="1"/>
          </p:cNvSpPr>
          <p:nvPr>
            <p:ph sz="quarter" idx="4294967295"/>
          </p:nvPr>
        </p:nvSpPr>
        <p:spPr>
          <a:xfrm>
            <a:off x="4842030" y="1862827"/>
            <a:ext cx="3158970" cy="4137925"/>
          </a:xfrm>
          <a:prstGeom prst="rect">
            <a:avLst/>
          </a:prstGeom>
        </p:spPr>
        <p:txBody>
          <a:bodyPr/>
          <a:lstStyle/>
          <a:p>
            <a:pPr marL="0" indent="0">
              <a:buNone/>
            </a:pPr>
            <a:r>
              <a:rPr lang="de-DE" sz="1275" dirty="0">
                <a:effectLst/>
                <a:latin typeface="Calibri" pitchFamily="34" charset="0"/>
                <a:cs typeface="Calibri" pitchFamily="34" charset="0"/>
              </a:rPr>
              <a:t>„Dem Jungtürken schwebt das europäische Ideal eines einheitlichen Nationalstaates vor. Die nicht-türkischen mohammedanischen Rassen wie Kurden, Perser, Araber usw. hofft er auf dem Verwaltungswege und durch türkischen Schulunterricht unter Berufung auf das gemeinsame mohammedanische Interesse turkifizieren zu können. </a:t>
            </a:r>
            <a:r>
              <a:rPr lang="de-DE" sz="1275" u="sng" dirty="0">
                <a:effectLst/>
                <a:latin typeface="Calibri" pitchFamily="34" charset="0"/>
                <a:cs typeface="Calibri" pitchFamily="34" charset="0"/>
              </a:rPr>
              <a:t>Die christlichen Nationen – Armenier, Syrer, Griechen – fürchtet er wegen ihrer kulturellen und wirtschaftlichen Überlegenheit und sieht in ihrer Religion ein Hindernis, sie auf friedlichem Wege turkifizieren zu können. Sie müssen daher ausgerottet oder zwangsislamisiert werden.</a:t>
            </a:r>
            <a:r>
              <a:rPr lang="de-DE" sz="1275" dirty="0">
                <a:effectLst/>
                <a:latin typeface="Calibri" pitchFamily="34" charset="0"/>
                <a:cs typeface="Calibri" pitchFamily="34" charset="0"/>
              </a:rPr>
              <a:t> “  </a:t>
            </a:r>
          </a:p>
          <a:p>
            <a:pPr marL="0" indent="0">
              <a:buNone/>
            </a:pPr>
            <a:endParaRPr lang="de-DE" sz="1275" dirty="0">
              <a:latin typeface="Calibri" pitchFamily="34" charset="0"/>
              <a:cs typeface="Calibri" pitchFamily="34" charset="0"/>
            </a:endParaRPr>
          </a:p>
          <a:p>
            <a:pPr marL="0" indent="0">
              <a:buNone/>
            </a:pPr>
            <a:endParaRPr lang="de-DE" sz="1275" dirty="0"/>
          </a:p>
        </p:txBody>
      </p:sp>
      <p:sp>
        <p:nvSpPr>
          <p:cNvPr id="5" name="Textfeld 4"/>
          <p:cNvSpPr txBox="1"/>
          <p:nvPr/>
        </p:nvSpPr>
        <p:spPr>
          <a:xfrm>
            <a:off x="1439652" y="5012194"/>
            <a:ext cx="3018693" cy="16042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de-DE" dirty="0">
              <a:solidFill>
                <a:srgbClr val="FFC000"/>
              </a:solidFill>
              <a:latin typeface="Calibri" pitchFamily="34" charset="0"/>
              <a:cs typeface="Calibri" pitchFamily="34" charset="0"/>
            </a:endParaRPr>
          </a:p>
          <a:p>
            <a:r>
              <a:rPr lang="de-DE" dirty="0">
                <a:solidFill>
                  <a:srgbClr val="C00000"/>
                </a:solidFill>
                <a:latin typeface="Calibri" pitchFamily="34" charset="0"/>
                <a:cs typeface="Calibri" pitchFamily="34" charset="0"/>
              </a:rPr>
              <a:t>Schreiben</a:t>
            </a:r>
            <a:r>
              <a:rPr lang="de-DE" dirty="0">
                <a:solidFill>
                  <a:srgbClr val="FF9900"/>
                </a:solidFill>
                <a:latin typeface="Calibri" pitchFamily="34" charset="0"/>
                <a:cs typeface="Calibri" pitchFamily="34" charset="0"/>
              </a:rPr>
              <a:t> </a:t>
            </a:r>
            <a:r>
              <a:rPr lang="de-DE" dirty="0">
                <a:solidFill>
                  <a:srgbClr val="C00000"/>
                </a:solidFill>
                <a:latin typeface="Calibri" pitchFamily="34" charset="0"/>
                <a:cs typeface="Calibri" pitchFamily="34" charset="0"/>
              </a:rPr>
              <a:t>des deutschen Botschafters von Wangenheim, 17. Juni 1915, </a:t>
            </a:r>
            <a:br>
              <a:rPr lang="de-DE" dirty="0">
                <a:solidFill>
                  <a:srgbClr val="C00000"/>
                </a:solidFill>
                <a:latin typeface="Calibri" pitchFamily="34" charset="0"/>
                <a:cs typeface="Calibri" pitchFamily="34" charset="0"/>
              </a:rPr>
            </a:br>
            <a:r>
              <a:rPr lang="de-DE" sz="825" dirty="0">
                <a:solidFill>
                  <a:srgbClr val="C00000"/>
                </a:solidFill>
                <a:latin typeface="Calibri" pitchFamily="34" charset="0"/>
                <a:cs typeface="Calibri" pitchFamily="34" charset="0"/>
              </a:rPr>
              <a:t>S. 2. PA/AA, IA Türkei 183, Armenien, Vol. 37, Mikrofiche Nr. 7122 </a:t>
            </a:r>
            <a:br>
              <a:rPr lang="en-GB" sz="825" dirty="0">
                <a:solidFill>
                  <a:srgbClr val="C00000"/>
                </a:solidFill>
                <a:latin typeface="Calibri" pitchFamily="34" charset="0"/>
                <a:cs typeface="Calibri" pitchFamily="34" charset="0"/>
              </a:rPr>
            </a:br>
            <a:endParaRPr lang="de-DE" dirty="0">
              <a:solidFill>
                <a:srgbClr val="C00000"/>
              </a:solidFill>
            </a:endParaRPr>
          </a:p>
        </p:txBody>
      </p:sp>
      <p:sp>
        <p:nvSpPr>
          <p:cNvPr id="7" name="Textfeld 6"/>
          <p:cNvSpPr txBox="1"/>
          <p:nvPr/>
        </p:nvSpPr>
        <p:spPr>
          <a:xfrm>
            <a:off x="4788024" y="4833156"/>
            <a:ext cx="3179761" cy="13272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de-DE" dirty="0">
              <a:solidFill>
                <a:srgbClr val="FFC000"/>
              </a:solidFill>
              <a:latin typeface="Calibri" pitchFamily="34" charset="0"/>
              <a:cs typeface="Calibri" pitchFamily="34" charset="0"/>
            </a:endParaRPr>
          </a:p>
          <a:p>
            <a:endParaRPr lang="de-DE" dirty="0">
              <a:solidFill>
                <a:srgbClr val="FFC000"/>
              </a:solidFill>
              <a:latin typeface="Calibri" pitchFamily="34" charset="0"/>
              <a:cs typeface="Calibri" pitchFamily="34" charset="0"/>
            </a:endParaRPr>
          </a:p>
          <a:p>
            <a:r>
              <a:rPr lang="de-DE" sz="1200" dirty="0">
                <a:solidFill>
                  <a:srgbClr val="C00000"/>
                </a:solidFill>
                <a:latin typeface="Calibri" pitchFamily="34" charset="0"/>
                <a:cs typeface="Calibri" pitchFamily="34" charset="0"/>
              </a:rPr>
              <a:t>Dr. Martin Niepage (Realschullehrer in Aleppo): Ein Wort an die berufenen Vertreter des deutschen Volkes. </a:t>
            </a:r>
          </a:p>
          <a:p>
            <a:r>
              <a:rPr lang="de-DE" sz="825" dirty="0">
                <a:solidFill>
                  <a:srgbClr val="C00000"/>
                </a:solidFill>
                <a:latin typeface="Calibri" pitchFamily="34" charset="0"/>
                <a:cs typeface="Calibri" pitchFamily="34" charset="0"/>
              </a:rPr>
              <a:t>1915, S. 11. f.</a:t>
            </a:r>
            <a:endParaRPr lang="de-DE" sz="825" dirty="0">
              <a:solidFill>
                <a:srgbClr val="C00000"/>
              </a:solidFill>
            </a:endParaRPr>
          </a:p>
        </p:txBody>
      </p:sp>
      <p:sp>
        <p:nvSpPr>
          <p:cNvPr id="8" name="Textfeld 7"/>
          <p:cNvSpPr txBox="1"/>
          <p:nvPr/>
        </p:nvSpPr>
        <p:spPr>
          <a:xfrm>
            <a:off x="5976160" y="-668610"/>
            <a:ext cx="184731" cy="369332"/>
          </a:xfrm>
          <a:prstGeom prst="rect">
            <a:avLst/>
          </a:prstGeom>
          <a:noFill/>
        </p:spPr>
        <p:txBody>
          <a:bodyPr wrap="none" rtlCol="0">
            <a:spAutoFit/>
          </a:bodyPr>
          <a:lstStyle/>
          <a:p>
            <a:endParaRPr lang="de-DE" dirty="0"/>
          </a:p>
        </p:txBody>
      </p:sp>
      <p:sp>
        <p:nvSpPr>
          <p:cNvPr id="6" name="Textfeld 5"/>
          <p:cNvSpPr txBox="1"/>
          <p:nvPr/>
        </p:nvSpPr>
        <p:spPr>
          <a:xfrm>
            <a:off x="1143000" y="944725"/>
            <a:ext cx="68580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de-DE" b="1" dirty="0"/>
              <a:t>Christenvernichtung im Schatten des Weltkrieges: </a:t>
            </a:r>
          </a:p>
          <a:p>
            <a:r>
              <a:rPr lang="de-DE" b="1" dirty="0"/>
              <a:t>Deutsche Zeitzeugenaussagen</a:t>
            </a:r>
          </a:p>
        </p:txBody>
      </p:sp>
    </p:spTree>
    <p:extLst>
      <p:ext uri="{BB962C8B-B14F-4D97-AF65-F5344CB8AC3E}">
        <p14:creationId xmlns:p14="http://schemas.microsoft.com/office/powerpoint/2010/main" val="7661723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0"/>
            <a:ext cx="9144000" cy="1125538"/>
          </a:xfrm>
        </p:spPr>
        <p:txBody>
          <a:bodyPr/>
          <a:lstStyle/>
          <a:p>
            <a:r>
              <a:rPr lang="de-DE" dirty="0">
                <a:effectLst/>
                <a:latin typeface="Calibri" pitchFamily="34" charset="0"/>
                <a:cs typeface="Calibri" pitchFamily="34" charset="0"/>
              </a:rPr>
              <a:t>Opferzahlen</a:t>
            </a:r>
          </a:p>
        </p:txBody>
      </p:sp>
      <p:sp>
        <p:nvSpPr>
          <p:cNvPr id="141315" name="Rectangle 3"/>
          <p:cNvSpPr>
            <a:spLocks noGrp="1" noChangeArrowheads="1"/>
          </p:cNvSpPr>
          <p:nvPr>
            <p:ph type="body" idx="1"/>
          </p:nvPr>
        </p:nvSpPr>
        <p:spPr>
          <a:xfrm>
            <a:off x="0" y="981075"/>
            <a:ext cx="9144000" cy="5876925"/>
          </a:xfrm>
        </p:spPr>
        <p:txBody>
          <a:bodyPr/>
          <a:lstStyle/>
          <a:p>
            <a:pPr>
              <a:lnSpc>
                <a:spcPct val="80000"/>
              </a:lnSpc>
              <a:buFont typeface="Wingdings" pitchFamily="2" charset="2"/>
              <a:buNone/>
            </a:pPr>
            <a:endParaRPr lang="de-DE" sz="1800" b="1" dirty="0">
              <a:solidFill>
                <a:schemeClr val="folHlink"/>
              </a:solidFill>
              <a:effectLst/>
            </a:endParaRPr>
          </a:p>
          <a:p>
            <a:pPr>
              <a:lnSpc>
                <a:spcPct val="80000"/>
              </a:lnSpc>
              <a:buFont typeface="Wingdings" pitchFamily="2" charset="2"/>
              <a:buNone/>
            </a:pPr>
            <a:r>
              <a:rPr lang="de-DE" sz="2000" b="1" dirty="0">
                <a:solidFill>
                  <a:schemeClr val="folHlink"/>
                </a:solidFill>
                <a:effectLst/>
                <a:latin typeface="Calibri" pitchFamily="34" charset="0"/>
                <a:cs typeface="Calibri" pitchFamily="34" charset="0"/>
              </a:rPr>
              <a:t>      1912/13-1923: Bis zu 1,4 Mio.; davon unter jungtürkischer Herrschaft 1912-17 deportiert: 500-000 (Ökumenisches Patriarchat; NEAR)-773.915 (René Puaux), mit 300.000 (Venizelos 1918) bis 550.000 (griech.-osman. Abgeordnete 1918/19) Opfern.  </a:t>
            </a:r>
          </a:p>
          <a:p>
            <a:pPr>
              <a:lnSpc>
                <a:spcPct val="80000"/>
              </a:lnSpc>
              <a:buFont typeface="Wingdings" pitchFamily="2" charset="2"/>
              <a:buNone/>
            </a:pPr>
            <a:r>
              <a:rPr lang="de-DE" sz="1800" b="1" dirty="0">
                <a:effectLst/>
                <a:latin typeface="Calibri" pitchFamily="34" charset="0"/>
                <a:cs typeface="Calibri" pitchFamily="34" charset="0"/>
              </a:rPr>
              <a:t> </a:t>
            </a:r>
          </a:p>
          <a:p>
            <a:pPr>
              <a:lnSpc>
                <a:spcPct val="80000"/>
              </a:lnSpc>
              <a:buFont typeface="Wingdings" pitchFamily="2" charset="2"/>
              <a:buNone/>
            </a:pPr>
            <a:r>
              <a:rPr lang="de-DE" sz="2200" dirty="0">
                <a:effectLst/>
                <a:latin typeface="Calibri" pitchFamily="34" charset="0"/>
                <a:cs typeface="Calibri" pitchFamily="34" charset="0"/>
              </a:rPr>
              <a:t>2,7 Mio. Griechisch-Orthodoxe</a:t>
            </a:r>
          </a:p>
          <a:p>
            <a:pPr>
              <a:lnSpc>
                <a:spcPct val="80000"/>
              </a:lnSpc>
              <a:buFont typeface="Wingdings" pitchFamily="2" charset="2"/>
              <a:buNone/>
            </a:pPr>
            <a:r>
              <a:rPr lang="de-DE" sz="2200" dirty="0">
                <a:effectLst/>
                <a:latin typeface="Calibri" pitchFamily="34" charset="0"/>
                <a:cs typeface="Calibri" pitchFamily="34" charset="0"/>
              </a:rPr>
              <a:t>./. 1.221.000 in Griechenland registrierte Flüchtlinge nach 1922 = 1.470.000 Opfer; davon:</a:t>
            </a:r>
          </a:p>
          <a:p>
            <a:pPr>
              <a:lnSpc>
                <a:spcPct val="80000"/>
              </a:lnSpc>
              <a:buFont typeface="Wingdings" pitchFamily="2" charset="2"/>
              <a:buNone/>
            </a:pPr>
            <a:r>
              <a:rPr lang="de-DE" sz="2200" dirty="0">
                <a:effectLst/>
                <a:latin typeface="Calibri" pitchFamily="34" charset="0"/>
                <a:cs typeface="Calibri" pitchFamily="34" charset="0"/>
              </a:rPr>
              <a:t>In Ostthrakien ca. 46.000-230.000 Opfer</a:t>
            </a:r>
          </a:p>
          <a:p>
            <a:pPr>
              <a:lnSpc>
                <a:spcPct val="80000"/>
              </a:lnSpc>
              <a:buFont typeface="Wingdings" pitchFamily="2" charset="2"/>
              <a:buNone/>
            </a:pPr>
            <a:r>
              <a:rPr lang="de-DE" sz="2200" dirty="0">
                <a:effectLst/>
                <a:latin typeface="Calibri" pitchFamily="34" charset="0"/>
                <a:cs typeface="Calibri" pitchFamily="34" charset="0"/>
              </a:rPr>
              <a:t>In Pontos             353.000 (von einer griechischen Gesamtbevölkerung von 550.000)</a:t>
            </a:r>
          </a:p>
          <a:p>
            <a:pPr>
              <a:lnSpc>
                <a:spcPct val="80000"/>
              </a:lnSpc>
              <a:buFont typeface="Wingdings" pitchFamily="2" charset="2"/>
              <a:buNone/>
            </a:pPr>
            <a:r>
              <a:rPr lang="de-DE" sz="2200" dirty="0">
                <a:effectLst/>
                <a:latin typeface="Calibri" pitchFamily="34" charset="0"/>
                <a:cs typeface="Calibri" pitchFamily="34" charset="0"/>
              </a:rPr>
              <a:t>In Kleinasien ca.  900.000, davon </a:t>
            </a:r>
          </a:p>
          <a:p>
            <a:pPr>
              <a:lnSpc>
                <a:spcPct val="80000"/>
              </a:lnSpc>
              <a:buFont typeface="Wingdings" pitchFamily="2" charset="2"/>
              <a:buNone/>
            </a:pPr>
            <a:r>
              <a:rPr lang="de-DE" sz="2200" dirty="0">
                <a:effectLst/>
                <a:latin typeface="Calibri" pitchFamily="34" charset="0"/>
                <a:cs typeface="Calibri" pitchFamily="34" charset="0"/>
              </a:rPr>
              <a:t>Bistum Nikomedia: 15.000-100.000 (1920-22)</a:t>
            </a:r>
          </a:p>
          <a:p>
            <a:pPr>
              <a:lnSpc>
                <a:spcPct val="80000"/>
              </a:lnSpc>
              <a:buFont typeface="Wingdings" pitchFamily="2" charset="2"/>
              <a:buNone/>
            </a:pPr>
            <a:r>
              <a:rPr lang="de-DE" sz="2200" dirty="0">
                <a:effectLst/>
                <a:latin typeface="Calibri" pitchFamily="34" charset="0"/>
                <a:cs typeface="Calibri" pitchFamily="34" charset="0"/>
              </a:rPr>
              <a:t>in Smyrna mindestens 125.000 (= 1/5 der Bevölkerung; „Daily Chronicle“, London; davon etwa 25.000 Armenier)-150.000  </a:t>
            </a:r>
          </a:p>
          <a:p>
            <a:pPr>
              <a:lnSpc>
                <a:spcPct val="80000"/>
              </a:lnSpc>
              <a:buFont typeface="Wingdings" pitchFamily="2" charset="2"/>
              <a:buNone/>
            </a:pPr>
            <a:r>
              <a:rPr lang="de-DE" sz="2200" dirty="0">
                <a:effectLst/>
                <a:latin typeface="Calibri" pitchFamily="34" charset="0"/>
                <a:cs typeface="Calibri" pitchFamily="34" charset="0"/>
              </a:rPr>
              <a:t>in u. um Smyrna  250.000 (H. Tsirkinidis)-300.000 (Spiros Markezinis) binnen weniger Tage</a:t>
            </a:r>
          </a:p>
          <a:p>
            <a:pPr>
              <a:lnSpc>
                <a:spcPct val="80000"/>
              </a:lnSpc>
              <a:buFont typeface="Wingdings" pitchFamily="2" charset="2"/>
              <a:buNone/>
            </a:pPr>
            <a:r>
              <a:rPr lang="de-DE" sz="2200" dirty="0">
                <a:effectLst/>
                <a:latin typeface="Calibri" pitchFamily="34" charset="0"/>
                <a:cs typeface="Calibri" pitchFamily="34" charset="0"/>
              </a:rPr>
              <a:t>(Sept. 1922) u.    300.000 Männer bei Massenexekutionen und Zwangsarbeit</a:t>
            </a:r>
          </a:p>
          <a:p>
            <a:pPr>
              <a:lnSpc>
                <a:spcPct val="80000"/>
              </a:lnSpc>
              <a:buFont typeface="Wingdings" pitchFamily="2" charset="2"/>
              <a:buNone/>
            </a:pPr>
            <a:r>
              <a:rPr lang="de-DE" sz="2200" dirty="0">
                <a:effectLst/>
                <a:latin typeface="Calibri" pitchFamily="34" charset="0"/>
                <a:cs typeface="Calibri" pitchFamily="34" charset="0"/>
              </a:rPr>
              <a:t>       </a:t>
            </a:r>
          </a:p>
        </p:txBody>
      </p:sp>
    </p:spTree>
    <p:extLst>
      <p:ext uri="{BB962C8B-B14F-4D97-AF65-F5344CB8AC3E}">
        <p14:creationId xmlns:p14="http://schemas.microsoft.com/office/powerpoint/2010/main" val="1467461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1.2|1.3|2.3"/>
</p:tagLst>
</file>

<file path=ppt/theme/theme1.xml><?xml version="1.0" encoding="utf-8"?>
<a:theme xmlns:a="http://schemas.openxmlformats.org/drawingml/2006/main" name="Gewebe">
  <a:themeElements>
    <a:clrScheme name="Geweb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Gewebe">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web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Geweb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Geweb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Geweb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Geweb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Geweb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Geweb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Geweb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0</TotalTime>
  <Words>1507</Words>
  <Application>Microsoft Office PowerPoint</Application>
  <PresentationFormat>Bildschirmpräsentation (4:3)</PresentationFormat>
  <Paragraphs>89</Paragraphs>
  <Slides>19</Slides>
  <Notes>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Albany</vt:lpstr>
      <vt:lpstr>Arial</vt:lpstr>
      <vt:lpstr>Calibri</vt:lpstr>
      <vt:lpstr>Garamond</vt:lpstr>
      <vt:lpstr>StarSymbol</vt:lpstr>
      <vt:lpstr>Tahoma</vt:lpstr>
      <vt:lpstr>Wingdings</vt:lpstr>
      <vt:lpstr>Gewebe</vt:lpstr>
      <vt:lpstr>Vertreibung und Vernichtung der Griechen Kleinasiens und Anatoliens</vt:lpstr>
      <vt:lpstr>1908 - Ein neuer Staat:  die Türkei der Türken</vt:lpstr>
      <vt:lpstr>Aufbau einer nationalen (“muslimischen”) Volkswirtschaft durch Boykotte, Diskriminierung  und Enteignung </vt:lpstr>
      <vt:lpstr>Romyi/rumlar/“GriechInnen“: aus dem Dorf Sille (Konya), unten links; turkophone Karamanlides aus Kappadokien (rechts)</vt:lpstr>
      <vt:lpstr> Balkankriege 1912/3</vt:lpstr>
      <vt:lpstr>Ismail Enver (Kriegsminister, 1914-18):  Rache für den Verlust Rumeliens</vt:lpstr>
      <vt:lpstr>Angedrohte Vernichtung (1909-1914)</vt:lpstr>
      <vt:lpstr>          </vt:lpstr>
      <vt:lpstr>Opferzahlen</vt:lpstr>
      <vt:lpstr>1919-1922: Patriotische Banden</vt:lpstr>
      <vt:lpstr>Irreguläre Kämpfer  in Westanatolien (Zeybeks) und Pontos (çeteler):  Gegen die alliierten Besatzer und christliche Mitbürger</vt:lpstr>
      <vt:lpstr>Mustafa Kemal „Atatürk“: Kriegsheld (Gazi) und Gründer der Türkischen Republik  </vt:lpstr>
      <vt:lpstr>Enthauptet, zerstückelt, erhängt:  Eine griechische Lehrerin in  Nazili (Vilayet Aydın), 15. Juni 1920</vt:lpstr>
      <vt:lpstr>Smyrna:  Ioniens kosmopolitische Kapitale </vt:lpstr>
      <vt:lpstr>September 1922: Der Brand von Smyrna </vt:lpstr>
      <vt:lpstr>„Zwischen Feuer, Schwert und Wasser“: Am Kai von Smyrna </vt:lpstr>
      <vt:lpstr>September 1922:  Deportation griechischer Männer  zur Zwangsarbeit ins Landesinnere  </vt:lpstr>
      <vt:lpstr>PowerPoint-Präsentation</vt:lpstr>
      <vt:lpstr>Zum Nach- und Weiterlesen</vt:lpstr>
    </vt:vector>
  </TitlesOfParts>
  <Company>Freie Universität 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Griechen Kleinasiens</dc:title>
  <dc:creator>hofmannt</dc:creator>
  <cp:lastModifiedBy>Tessa Hofmann</cp:lastModifiedBy>
  <cp:revision>199</cp:revision>
  <cp:lastPrinted>2011-10-20T13:19:18Z</cp:lastPrinted>
  <dcterms:created xsi:type="dcterms:W3CDTF">2009-10-14T12:48:47Z</dcterms:created>
  <dcterms:modified xsi:type="dcterms:W3CDTF">2026-05-19T21:29:13Z</dcterms:modified>
</cp:coreProperties>
</file>